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79" r:id="rId2"/>
    <p:sldId id="312" r:id="rId3"/>
    <p:sldId id="457" r:id="rId4"/>
    <p:sldId id="469" r:id="rId5"/>
    <p:sldId id="468" r:id="rId6"/>
    <p:sldId id="467" r:id="rId7"/>
    <p:sldId id="458" r:id="rId8"/>
    <p:sldId id="464" r:id="rId9"/>
    <p:sldId id="477" r:id="rId10"/>
    <p:sldId id="475" r:id="rId11"/>
    <p:sldId id="476" r:id="rId12"/>
    <p:sldId id="474" r:id="rId13"/>
    <p:sldId id="500" r:id="rId14"/>
    <p:sldId id="473" r:id="rId15"/>
    <p:sldId id="472" r:id="rId16"/>
    <p:sldId id="471" r:id="rId17"/>
    <p:sldId id="493" r:id="rId18"/>
    <p:sldId id="459" r:id="rId19"/>
    <p:sldId id="478" r:id="rId20"/>
    <p:sldId id="496" r:id="rId21"/>
    <p:sldId id="460" r:id="rId22"/>
    <p:sldId id="481" r:id="rId23"/>
    <p:sldId id="479" r:id="rId24"/>
    <p:sldId id="497" r:id="rId25"/>
    <p:sldId id="498" r:id="rId26"/>
    <p:sldId id="484" r:id="rId27"/>
    <p:sldId id="483" r:id="rId28"/>
    <p:sldId id="462" r:id="rId29"/>
    <p:sldId id="487" r:id="rId30"/>
    <p:sldId id="499" r:id="rId31"/>
    <p:sldId id="486" r:id="rId32"/>
    <p:sldId id="461" r:id="rId33"/>
    <p:sldId id="492" r:id="rId34"/>
    <p:sldId id="490" r:id="rId35"/>
    <p:sldId id="495" r:id="rId36"/>
    <p:sldId id="494" r:id="rId37"/>
  </p:sldIdLst>
  <p:sldSz cx="9144000" cy="6858000" type="screen4x3"/>
  <p:notesSz cx="6797675" cy="9926638"/>
  <p:defaultTextStyle>
    <a:defPPr>
      <a:defRPr lang="en-GB"/>
    </a:defPPr>
    <a:lvl1pPr algn="l" rtl="0" fontAlgn="base">
      <a:spcBef>
        <a:spcPct val="50000"/>
      </a:spcBef>
      <a:spcAft>
        <a:spcPct val="0"/>
      </a:spcAft>
      <a:defRPr sz="1600" kern="1200">
        <a:solidFill>
          <a:schemeClr val="tx1"/>
        </a:solidFill>
        <a:latin typeface="Times New Roman" pitchFamily="18" charset="0"/>
        <a:ea typeface="+mn-ea"/>
        <a:cs typeface="+mn-cs"/>
      </a:defRPr>
    </a:lvl1pPr>
    <a:lvl2pPr marL="457200" algn="l" rtl="0" fontAlgn="base">
      <a:spcBef>
        <a:spcPct val="50000"/>
      </a:spcBef>
      <a:spcAft>
        <a:spcPct val="0"/>
      </a:spcAft>
      <a:defRPr sz="1600" kern="1200">
        <a:solidFill>
          <a:schemeClr val="tx1"/>
        </a:solidFill>
        <a:latin typeface="Times New Roman" pitchFamily="18" charset="0"/>
        <a:ea typeface="+mn-ea"/>
        <a:cs typeface="+mn-cs"/>
      </a:defRPr>
    </a:lvl2pPr>
    <a:lvl3pPr marL="914400" algn="l" rtl="0" fontAlgn="base">
      <a:spcBef>
        <a:spcPct val="50000"/>
      </a:spcBef>
      <a:spcAft>
        <a:spcPct val="0"/>
      </a:spcAft>
      <a:defRPr sz="1600" kern="1200">
        <a:solidFill>
          <a:schemeClr val="tx1"/>
        </a:solidFill>
        <a:latin typeface="Times New Roman" pitchFamily="18" charset="0"/>
        <a:ea typeface="+mn-ea"/>
        <a:cs typeface="+mn-cs"/>
      </a:defRPr>
    </a:lvl3pPr>
    <a:lvl4pPr marL="1371600" algn="l" rtl="0" fontAlgn="base">
      <a:spcBef>
        <a:spcPct val="50000"/>
      </a:spcBef>
      <a:spcAft>
        <a:spcPct val="0"/>
      </a:spcAft>
      <a:defRPr sz="1600" kern="1200">
        <a:solidFill>
          <a:schemeClr val="tx1"/>
        </a:solidFill>
        <a:latin typeface="Times New Roman" pitchFamily="18" charset="0"/>
        <a:ea typeface="+mn-ea"/>
        <a:cs typeface="+mn-cs"/>
      </a:defRPr>
    </a:lvl4pPr>
    <a:lvl5pPr marL="1828800" algn="l" rtl="0" fontAlgn="base">
      <a:spcBef>
        <a:spcPct val="5000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a:srgbClr val="800000"/>
    <a:srgbClr val="4D4D4D"/>
    <a:srgbClr val="660033"/>
    <a:srgbClr val="990033"/>
    <a:srgbClr val="0066FF"/>
    <a:srgbClr val="99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38" autoAdjust="0"/>
    <p:restoredTop sz="94630" autoAdjust="0"/>
  </p:normalViewPr>
  <p:slideViewPr>
    <p:cSldViewPr>
      <p:cViewPr varScale="1">
        <p:scale>
          <a:sx n="110" d="100"/>
          <a:sy n="110" d="100"/>
        </p:scale>
        <p:origin x="199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852"/>
    </p:cViewPr>
  </p:sorterViewPr>
  <p:notesViewPr>
    <p:cSldViewPr>
      <p:cViewPr varScale="1">
        <p:scale>
          <a:sx n="79" d="100"/>
          <a:sy n="79" d="100"/>
        </p:scale>
        <p:origin x="3954" y="102"/>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4" y="0"/>
            <a:ext cx="2946145" cy="498416"/>
          </a:xfrm>
          <a:prstGeom prst="rect">
            <a:avLst/>
          </a:prstGeom>
          <a:noFill/>
          <a:ln w="9525">
            <a:noFill/>
            <a:miter lim="800000"/>
            <a:headEnd/>
            <a:tailEnd/>
          </a:ln>
          <a:effectLst/>
        </p:spPr>
        <p:txBody>
          <a:bodyPr vert="horz" wrap="square" lIns="90653" tIns="45326" rIns="90653" bIns="45326" numCol="1" anchor="t" anchorCtr="0" compatLnSpc="1">
            <a:prstTxWarp prst="textNoShape">
              <a:avLst/>
            </a:prstTxWarp>
          </a:bodyPr>
          <a:lstStyle>
            <a:lvl1pPr defTabSz="906463">
              <a:spcBef>
                <a:spcPct val="0"/>
              </a:spcBef>
              <a:defRPr sz="1200" smtClean="0"/>
            </a:lvl1pPr>
          </a:lstStyle>
          <a:p>
            <a:pPr>
              <a:defRPr/>
            </a:pPr>
            <a:endParaRPr lang="fr-FR" dirty="0"/>
          </a:p>
        </p:txBody>
      </p:sp>
      <p:sp>
        <p:nvSpPr>
          <p:cNvPr id="13315" name="Rectangle 3"/>
          <p:cNvSpPr>
            <a:spLocks noGrp="1" noChangeArrowheads="1"/>
          </p:cNvSpPr>
          <p:nvPr>
            <p:ph type="dt" sz="quarter" idx="1"/>
          </p:nvPr>
        </p:nvSpPr>
        <p:spPr bwMode="auto">
          <a:xfrm>
            <a:off x="3851533" y="0"/>
            <a:ext cx="2946145" cy="498416"/>
          </a:xfrm>
          <a:prstGeom prst="rect">
            <a:avLst/>
          </a:prstGeom>
          <a:noFill/>
          <a:ln w="9525">
            <a:noFill/>
            <a:miter lim="800000"/>
            <a:headEnd/>
            <a:tailEnd/>
          </a:ln>
          <a:effectLst/>
        </p:spPr>
        <p:txBody>
          <a:bodyPr vert="horz" wrap="square" lIns="90653" tIns="45326" rIns="90653" bIns="45326" numCol="1" anchor="t" anchorCtr="0" compatLnSpc="1">
            <a:prstTxWarp prst="textNoShape">
              <a:avLst/>
            </a:prstTxWarp>
          </a:bodyPr>
          <a:lstStyle>
            <a:lvl1pPr algn="r" defTabSz="906463">
              <a:spcBef>
                <a:spcPct val="0"/>
              </a:spcBef>
              <a:defRPr sz="1200" smtClean="0"/>
            </a:lvl1pPr>
          </a:lstStyle>
          <a:p>
            <a:pPr>
              <a:defRPr/>
            </a:pPr>
            <a:endParaRPr lang="fr-FR" dirty="0"/>
          </a:p>
        </p:txBody>
      </p:sp>
      <p:sp>
        <p:nvSpPr>
          <p:cNvPr id="13316" name="Rectangle 4"/>
          <p:cNvSpPr>
            <a:spLocks noGrp="1" noChangeArrowheads="1"/>
          </p:cNvSpPr>
          <p:nvPr>
            <p:ph type="ftr" sz="quarter" idx="2"/>
          </p:nvPr>
        </p:nvSpPr>
        <p:spPr bwMode="auto">
          <a:xfrm>
            <a:off x="4" y="9428225"/>
            <a:ext cx="2946145" cy="498415"/>
          </a:xfrm>
          <a:prstGeom prst="rect">
            <a:avLst/>
          </a:prstGeom>
          <a:noFill/>
          <a:ln w="9525">
            <a:noFill/>
            <a:miter lim="800000"/>
            <a:headEnd/>
            <a:tailEnd/>
          </a:ln>
          <a:effectLst/>
        </p:spPr>
        <p:txBody>
          <a:bodyPr vert="horz" wrap="square" lIns="90653" tIns="45326" rIns="90653" bIns="45326" numCol="1" anchor="b" anchorCtr="0" compatLnSpc="1">
            <a:prstTxWarp prst="textNoShape">
              <a:avLst/>
            </a:prstTxWarp>
          </a:bodyPr>
          <a:lstStyle>
            <a:lvl1pPr defTabSz="906463">
              <a:spcBef>
                <a:spcPct val="0"/>
              </a:spcBef>
              <a:defRPr sz="1200" smtClean="0"/>
            </a:lvl1pPr>
          </a:lstStyle>
          <a:p>
            <a:pPr>
              <a:defRPr/>
            </a:pPr>
            <a:endParaRPr lang="fr-FR" dirty="0"/>
          </a:p>
        </p:txBody>
      </p:sp>
      <p:sp>
        <p:nvSpPr>
          <p:cNvPr id="13317" name="Rectangle 5"/>
          <p:cNvSpPr>
            <a:spLocks noGrp="1" noChangeArrowheads="1"/>
          </p:cNvSpPr>
          <p:nvPr>
            <p:ph type="sldNum" sz="quarter" idx="3"/>
          </p:nvPr>
        </p:nvSpPr>
        <p:spPr bwMode="auto">
          <a:xfrm>
            <a:off x="3851533" y="9428225"/>
            <a:ext cx="2946145" cy="498415"/>
          </a:xfrm>
          <a:prstGeom prst="rect">
            <a:avLst/>
          </a:prstGeom>
          <a:noFill/>
          <a:ln w="9525">
            <a:noFill/>
            <a:miter lim="800000"/>
            <a:headEnd/>
            <a:tailEnd/>
          </a:ln>
          <a:effectLst/>
        </p:spPr>
        <p:txBody>
          <a:bodyPr vert="horz" wrap="square" lIns="90653" tIns="45326" rIns="90653" bIns="45326" numCol="1" anchor="b" anchorCtr="0" compatLnSpc="1">
            <a:prstTxWarp prst="textNoShape">
              <a:avLst/>
            </a:prstTxWarp>
          </a:bodyPr>
          <a:lstStyle>
            <a:lvl1pPr algn="r" defTabSz="906463">
              <a:spcBef>
                <a:spcPct val="0"/>
              </a:spcBef>
              <a:defRPr sz="1200" smtClean="0"/>
            </a:lvl1pPr>
          </a:lstStyle>
          <a:p>
            <a:pPr>
              <a:defRPr/>
            </a:pPr>
            <a:fld id="{E5567F80-13F2-4B3F-8C29-50304D40F0C1}" type="slidenum">
              <a:rPr lang="en-GB"/>
              <a:pPr>
                <a:defRPr/>
              </a:pPr>
              <a:t>‹N°›</a:t>
            </a:fld>
            <a:endParaRPr lang="en-GB" dirty="0"/>
          </a:p>
        </p:txBody>
      </p:sp>
    </p:spTree>
    <p:extLst>
      <p:ext uri="{BB962C8B-B14F-4D97-AF65-F5344CB8AC3E}">
        <p14:creationId xmlns:p14="http://schemas.microsoft.com/office/powerpoint/2010/main" val="1141669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3" y="0"/>
            <a:ext cx="2918611" cy="535276"/>
          </a:xfrm>
          <a:prstGeom prst="rect">
            <a:avLst/>
          </a:prstGeom>
          <a:noFill/>
          <a:ln w="9525">
            <a:noFill/>
            <a:miter lim="800000"/>
            <a:headEnd/>
            <a:tailEnd/>
          </a:ln>
          <a:effectLst/>
        </p:spPr>
        <p:txBody>
          <a:bodyPr vert="horz" wrap="square" lIns="90653" tIns="45326" rIns="90653" bIns="45326" numCol="1" anchor="t" anchorCtr="0" compatLnSpc="1">
            <a:prstTxWarp prst="textNoShape">
              <a:avLst/>
            </a:prstTxWarp>
          </a:bodyPr>
          <a:lstStyle>
            <a:lvl1pPr defTabSz="906463">
              <a:spcBef>
                <a:spcPct val="0"/>
              </a:spcBef>
              <a:defRPr sz="1200" smtClean="0"/>
            </a:lvl1pPr>
          </a:lstStyle>
          <a:p>
            <a:pPr>
              <a:defRPr/>
            </a:pPr>
            <a:endParaRPr lang="fr-FR" dirty="0"/>
          </a:p>
        </p:txBody>
      </p:sp>
      <p:sp>
        <p:nvSpPr>
          <p:cNvPr id="14339" name="Rectangle 3"/>
          <p:cNvSpPr>
            <a:spLocks noGrp="1" noChangeArrowheads="1"/>
          </p:cNvSpPr>
          <p:nvPr>
            <p:ph type="dt" idx="1"/>
          </p:nvPr>
        </p:nvSpPr>
        <p:spPr bwMode="auto">
          <a:xfrm>
            <a:off x="3840193" y="0"/>
            <a:ext cx="2920230" cy="535276"/>
          </a:xfrm>
          <a:prstGeom prst="rect">
            <a:avLst/>
          </a:prstGeom>
          <a:noFill/>
          <a:ln w="9525">
            <a:noFill/>
            <a:miter lim="800000"/>
            <a:headEnd/>
            <a:tailEnd/>
          </a:ln>
          <a:effectLst/>
        </p:spPr>
        <p:txBody>
          <a:bodyPr vert="horz" wrap="square" lIns="90653" tIns="45326" rIns="90653" bIns="45326" numCol="1" anchor="t" anchorCtr="0" compatLnSpc="1">
            <a:prstTxWarp prst="textNoShape">
              <a:avLst/>
            </a:prstTxWarp>
          </a:bodyPr>
          <a:lstStyle>
            <a:lvl1pPr algn="r" defTabSz="906463">
              <a:spcBef>
                <a:spcPct val="0"/>
              </a:spcBef>
              <a:defRPr sz="1200" smtClean="0"/>
            </a:lvl1pPr>
          </a:lstStyle>
          <a:p>
            <a:pPr>
              <a:defRPr/>
            </a:pPr>
            <a:endParaRPr lang="fr-FR" dirty="0"/>
          </a:p>
        </p:txBody>
      </p:sp>
      <p:sp>
        <p:nvSpPr>
          <p:cNvPr id="7172" name="Rectangle 4"/>
          <p:cNvSpPr>
            <a:spLocks noGrp="1" noRot="1" noChangeAspect="1" noChangeArrowheads="1" noTextEdit="1"/>
          </p:cNvSpPr>
          <p:nvPr>
            <p:ph type="sldImg" idx="2"/>
          </p:nvPr>
        </p:nvSpPr>
        <p:spPr bwMode="auto">
          <a:xfrm>
            <a:off x="971550" y="765175"/>
            <a:ext cx="4892675" cy="3668713"/>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21583" y="4740556"/>
            <a:ext cx="4991764" cy="4434454"/>
          </a:xfrm>
          <a:prstGeom prst="rect">
            <a:avLst/>
          </a:prstGeom>
          <a:noFill/>
          <a:ln w="9525">
            <a:noFill/>
            <a:miter lim="800000"/>
            <a:headEnd/>
            <a:tailEnd/>
          </a:ln>
          <a:effectLst/>
        </p:spPr>
        <p:txBody>
          <a:bodyPr vert="horz" wrap="square" lIns="90653" tIns="45326" rIns="90653" bIns="4532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342" name="Rectangle 6"/>
          <p:cNvSpPr>
            <a:spLocks noGrp="1" noChangeArrowheads="1"/>
          </p:cNvSpPr>
          <p:nvPr>
            <p:ph type="ftr" sz="quarter" idx="4"/>
          </p:nvPr>
        </p:nvSpPr>
        <p:spPr bwMode="auto">
          <a:xfrm>
            <a:off x="3" y="9404184"/>
            <a:ext cx="2918611" cy="535276"/>
          </a:xfrm>
          <a:prstGeom prst="rect">
            <a:avLst/>
          </a:prstGeom>
          <a:noFill/>
          <a:ln w="9525">
            <a:noFill/>
            <a:miter lim="800000"/>
            <a:headEnd/>
            <a:tailEnd/>
          </a:ln>
          <a:effectLst/>
        </p:spPr>
        <p:txBody>
          <a:bodyPr vert="horz" wrap="square" lIns="90653" tIns="45326" rIns="90653" bIns="45326" numCol="1" anchor="b" anchorCtr="0" compatLnSpc="1">
            <a:prstTxWarp prst="textNoShape">
              <a:avLst/>
            </a:prstTxWarp>
          </a:bodyPr>
          <a:lstStyle>
            <a:lvl1pPr defTabSz="906463">
              <a:spcBef>
                <a:spcPct val="0"/>
              </a:spcBef>
              <a:defRPr sz="1200" smtClean="0"/>
            </a:lvl1pPr>
          </a:lstStyle>
          <a:p>
            <a:pPr>
              <a:defRPr/>
            </a:pPr>
            <a:endParaRPr lang="fr-FR" dirty="0"/>
          </a:p>
        </p:txBody>
      </p:sp>
      <p:sp>
        <p:nvSpPr>
          <p:cNvPr id="14343" name="Rectangle 7"/>
          <p:cNvSpPr>
            <a:spLocks noGrp="1" noChangeArrowheads="1"/>
          </p:cNvSpPr>
          <p:nvPr>
            <p:ph type="sldNum" sz="quarter" idx="5"/>
          </p:nvPr>
        </p:nvSpPr>
        <p:spPr bwMode="auto">
          <a:xfrm>
            <a:off x="3840193" y="9404184"/>
            <a:ext cx="2920230" cy="535276"/>
          </a:xfrm>
          <a:prstGeom prst="rect">
            <a:avLst/>
          </a:prstGeom>
          <a:noFill/>
          <a:ln w="9525">
            <a:noFill/>
            <a:miter lim="800000"/>
            <a:headEnd/>
            <a:tailEnd/>
          </a:ln>
          <a:effectLst/>
        </p:spPr>
        <p:txBody>
          <a:bodyPr vert="horz" wrap="square" lIns="90653" tIns="45326" rIns="90653" bIns="45326" numCol="1" anchor="b" anchorCtr="0" compatLnSpc="1">
            <a:prstTxWarp prst="textNoShape">
              <a:avLst/>
            </a:prstTxWarp>
          </a:bodyPr>
          <a:lstStyle>
            <a:lvl1pPr algn="r" defTabSz="906463">
              <a:spcBef>
                <a:spcPct val="0"/>
              </a:spcBef>
              <a:defRPr sz="1200" smtClean="0"/>
            </a:lvl1pPr>
          </a:lstStyle>
          <a:p>
            <a:pPr>
              <a:defRPr/>
            </a:pPr>
            <a:fld id="{27810621-EF26-4036-BD17-9F7024D7F3E3}" type="slidenum">
              <a:rPr lang="en-GB"/>
              <a:pPr>
                <a:defRPr/>
              </a:pPr>
              <a:t>‹N°›</a:t>
            </a:fld>
            <a:endParaRPr lang="en-GB" dirty="0"/>
          </a:p>
        </p:txBody>
      </p:sp>
    </p:spTree>
    <p:extLst>
      <p:ext uri="{BB962C8B-B14F-4D97-AF65-F5344CB8AC3E}">
        <p14:creationId xmlns:p14="http://schemas.microsoft.com/office/powerpoint/2010/main" val="12611319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27810621-EF26-4036-BD17-9F7024D7F3E3}" type="slidenum">
              <a:rPr lang="en-GB" smtClean="0"/>
              <a:pPr>
                <a:defRPr/>
              </a:pPr>
              <a:t>1</a:t>
            </a:fld>
            <a:endParaRPr lang="en-GB" dirty="0"/>
          </a:p>
        </p:txBody>
      </p:sp>
    </p:spTree>
    <p:extLst>
      <p:ext uri="{BB962C8B-B14F-4D97-AF65-F5344CB8AC3E}">
        <p14:creationId xmlns:p14="http://schemas.microsoft.com/office/powerpoint/2010/main" val="3068617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27810621-EF26-4036-BD17-9F7024D7F3E3}" type="slidenum">
              <a:rPr lang="en-GB" smtClean="0"/>
              <a:pPr>
                <a:defRPr/>
              </a:pPr>
              <a:t>2</a:t>
            </a:fld>
            <a:endParaRPr lang="en-GB" dirty="0"/>
          </a:p>
        </p:txBody>
      </p:sp>
    </p:spTree>
    <p:extLst>
      <p:ext uri="{BB962C8B-B14F-4D97-AF65-F5344CB8AC3E}">
        <p14:creationId xmlns:p14="http://schemas.microsoft.com/office/powerpoint/2010/main" val="926271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27810621-EF26-4036-BD17-9F7024D7F3E3}" type="slidenum">
              <a:rPr lang="en-GB" smtClean="0"/>
              <a:pPr>
                <a:defRPr/>
              </a:pPr>
              <a:t>36</a:t>
            </a:fld>
            <a:endParaRPr lang="en-GB" dirty="0"/>
          </a:p>
        </p:txBody>
      </p:sp>
    </p:spTree>
    <p:extLst>
      <p:ext uri="{BB962C8B-B14F-4D97-AF65-F5344CB8AC3E}">
        <p14:creationId xmlns:p14="http://schemas.microsoft.com/office/powerpoint/2010/main" val="3242266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endParaRPr lang="fr-CH"/>
          </a:p>
        </p:txBody>
      </p:sp>
      <p:sp>
        <p:nvSpPr>
          <p:cNvPr id="4" name="Rectangle 5"/>
          <p:cNvSpPr>
            <a:spLocks noGrp="1" noChangeArrowheads="1"/>
          </p:cNvSpPr>
          <p:nvPr>
            <p:ph type="ftr" sz="quarter" idx="10"/>
          </p:nvPr>
        </p:nvSpPr>
        <p:spPr>
          <a:ln/>
        </p:spPr>
        <p:txBody>
          <a:bodyPr/>
          <a:lstStyle>
            <a:lvl1pPr>
              <a:defRPr/>
            </a:lvl1pPr>
          </a:lstStyle>
          <a:p>
            <a:pPr>
              <a:defRPr/>
            </a:pPr>
            <a:r>
              <a:rPr lang="fr-CH" dirty="0" smtClean="0"/>
              <a:t>OREF-Ordre romand des experts fiscaux diplômés - section valaisanne</a:t>
            </a:r>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Rectangle 5"/>
          <p:cNvSpPr>
            <a:spLocks noGrp="1" noChangeArrowheads="1"/>
          </p:cNvSpPr>
          <p:nvPr>
            <p:ph type="ftr" sz="quarter" idx="10"/>
          </p:nvPr>
        </p:nvSpPr>
        <p:spPr/>
        <p:txBody>
          <a:bodyPr/>
          <a:lstStyle>
            <a:lvl1pPr>
              <a:defRPr dirty="0"/>
            </a:lvl1pPr>
          </a:lstStyle>
          <a:p>
            <a:pPr>
              <a:defRPr/>
            </a:pPr>
            <a:r>
              <a:rPr lang="fr-CH" dirty="0" smtClean="0"/>
              <a:t>OREF-Ordre romand des experts fiscaux diplômés - section valaisanne</a:t>
            </a:r>
            <a:endParaRPr lang="en-GB"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445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a:t>Click to </a:t>
            </a:r>
            <a:r>
              <a:rPr lang="fr-FR" dirty="0" err="1"/>
              <a:t>edit</a:t>
            </a:r>
            <a:r>
              <a:rPr lang="fr-FR" dirty="0"/>
              <a:t> Master </a:t>
            </a:r>
            <a:r>
              <a:rPr lang="fr-FR" dirty="0" err="1"/>
              <a:t>title</a:t>
            </a:r>
            <a:r>
              <a:rPr lang="fr-FR" dirty="0"/>
              <a:t> style</a:t>
            </a:r>
          </a:p>
        </p:txBody>
      </p:sp>
      <p:sp>
        <p:nvSpPr>
          <p:cNvPr id="1027" name="Rectangle 3"/>
          <p:cNvSpPr>
            <a:spLocks noGrp="1" noChangeArrowheads="1"/>
          </p:cNvSpPr>
          <p:nvPr>
            <p:ph type="body" idx="1"/>
          </p:nvPr>
        </p:nvSpPr>
        <p:spPr bwMode="auto">
          <a:xfrm>
            <a:off x="685800" y="1752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029"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200">
                <a:latin typeface="Raleway" panose="020B0003030101060003" pitchFamily="34" charset="0"/>
              </a:defRPr>
            </a:lvl1pPr>
          </a:lstStyle>
          <a:p>
            <a:pPr>
              <a:defRPr/>
            </a:pPr>
            <a:r>
              <a:rPr lang="fr-CH" dirty="0" smtClean="0"/>
              <a:t>OREF-Ordre romand des experts fiscaux diplômés - Section valaisanne</a:t>
            </a:r>
            <a:endParaRPr lang="en-GB" dirty="0"/>
          </a:p>
        </p:txBody>
      </p:sp>
      <p:sp>
        <p:nvSpPr>
          <p:cNvPr id="1031" name="Rectangle 7"/>
          <p:cNvSpPr>
            <a:spLocks noChangeArrowheads="1"/>
          </p:cNvSpPr>
          <p:nvPr userDrawn="1"/>
        </p:nvSpPr>
        <p:spPr bwMode="auto">
          <a:xfrm>
            <a:off x="0" y="1219200"/>
            <a:ext cx="8458200" cy="87313"/>
          </a:xfrm>
          <a:prstGeom prst="rect">
            <a:avLst/>
          </a:prstGeom>
          <a:solidFill>
            <a:schemeClr val="bg2"/>
          </a:solidFill>
          <a:ln w="9525">
            <a:noFill/>
            <a:miter lim="800000"/>
            <a:headEnd/>
            <a:tailEnd/>
          </a:ln>
          <a:effectLst/>
        </p:spPr>
        <p:txBody>
          <a:bodyPr wrap="none" anchor="ctr"/>
          <a:lstStyle/>
          <a:p>
            <a:pPr algn="ctr">
              <a:spcBef>
                <a:spcPct val="0"/>
              </a:spcBef>
              <a:defRPr/>
            </a:pPr>
            <a:endParaRPr kumimoji="1" lang="fr-CH" sz="2400" dirty="0"/>
          </a:p>
        </p:txBody>
      </p:sp>
      <p:sp>
        <p:nvSpPr>
          <p:cNvPr id="1032" name="Rectangle 8"/>
          <p:cNvSpPr>
            <a:spLocks noChangeArrowheads="1"/>
          </p:cNvSpPr>
          <p:nvPr userDrawn="1"/>
        </p:nvSpPr>
        <p:spPr bwMode="ltGray">
          <a:xfrm>
            <a:off x="247650" y="0"/>
            <a:ext cx="514350" cy="1447800"/>
          </a:xfrm>
          <a:prstGeom prst="rect">
            <a:avLst/>
          </a:prstGeom>
          <a:solidFill>
            <a:schemeClr val="bg2"/>
          </a:solidFill>
          <a:ln w="9525">
            <a:noFill/>
            <a:miter lim="800000"/>
            <a:headEnd/>
            <a:tailEnd/>
          </a:ln>
          <a:effectLst/>
        </p:spPr>
        <p:txBody>
          <a:bodyPr wrap="none" anchor="ctr"/>
          <a:lstStyle/>
          <a:p>
            <a:pPr algn="ctr">
              <a:spcBef>
                <a:spcPct val="0"/>
              </a:spcBef>
              <a:defRPr/>
            </a:pPr>
            <a:endParaRPr kumimoji="1" lang="fr-CH" sz="2400" dirty="0"/>
          </a:p>
        </p:txBody>
      </p:sp>
      <p:sp>
        <p:nvSpPr>
          <p:cNvPr id="1033" name="Rectangle 9"/>
          <p:cNvSpPr>
            <a:spLocks noChangeArrowheads="1"/>
          </p:cNvSpPr>
          <p:nvPr userDrawn="1"/>
        </p:nvSpPr>
        <p:spPr bwMode="auto">
          <a:xfrm>
            <a:off x="7067550" y="6553200"/>
            <a:ext cx="2076450" cy="79375"/>
          </a:xfrm>
          <a:prstGeom prst="rect">
            <a:avLst/>
          </a:prstGeom>
          <a:solidFill>
            <a:schemeClr val="bg2"/>
          </a:solidFill>
          <a:ln w="9525">
            <a:noFill/>
            <a:miter lim="800000"/>
            <a:headEnd/>
            <a:tailEnd/>
          </a:ln>
          <a:effectLst/>
        </p:spPr>
        <p:txBody>
          <a:bodyPr wrap="none" anchor="ctr"/>
          <a:lstStyle/>
          <a:p>
            <a:pPr algn="ctr">
              <a:spcBef>
                <a:spcPct val="0"/>
              </a:spcBef>
              <a:defRPr/>
            </a:pPr>
            <a:endParaRPr kumimoji="1" lang="fr-CH" sz="2400" dirty="0"/>
          </a:p>
        </p:txBody>
      </p:sp>
      <p:sp>
        <p:nvSpPr>
          <p:cNvPr id="1034" name="Rectangle 10"/>
          <p:cNvSpPr>
            <a:spLocks noChangeArrowheads="1"/>
          </p:cNvSpPr>
          <p:nvPr/>
        </p:nvSpPr>
        <p:spPr bwMode="auto">
          <a:xfrm>
            <a:off x="8216900" y="6248400"/>
            <a:ext cx="533400" cy="609600"/>
          </a:xfrm>
          <a:prstGeom prst="rect">
            <a:avLst/>
          </a:prstGeom>
          <a:solidFill>
            <a:schemeClr val="bg2"/>
          </a:solidFill>
          <a:ln w="9525">
            <a:noFill/>
            <a:miter lim="800000"/>
            <a:headEnd/>
            <a:tailEnd/>
          </a:ln>
          <a:effectLst/>
        </p:spPr>
        <p:txBody>
          <a:bodyPr anchor="ctr" anchorCtr="1"/>
          <a:lstStyle/>
          <a:p>
            <a:pPr algn="r">
              <a:spcBef>
                <a:spcPct val="0"/>
              </a:spcBef>
              <a:defRPr/>
            </a:pPr>
            <a:fld id="{B40B1A7C-EB66-4B4F-BD7A-C7A251FC37CB}" type="slidenum">
              <a:rPr lang="fr-FR" sz="1400">
                <a:solidFill>
                  <a:schemeClr val="bg1"/>
                </a:solidFill>
                <a:latin typeface="Raleway" panose="020B0003030101060003" pitchFamily="34" charset="0"/>
              </a:rPr>
              <a:pPr algn="r">
                <a:spcBef>
                  <a:spcPct val="0"/>
                </a:spcBef>
                <a:defRPr/>
              </a:pPr>
              <a:t>‹N°›</a:t>
            </a:fld>
            <a:endParaRPr lang="fr-FR" sz="1400" dirty="0">
              <a:solidFill>
                <a:schemeClr val="bg1"/>
              </a:solidFill>
              <a:latin typeface="Raleway" panose="020B0003030101060003" pitchFamily="34" charset="0"/>
            </a:endParaRPr>
          </a:p>
        </p:txBody>
      </p:sp>
      <p:sp>
        <p:nvSpPr>
          <p:cNvPr id="1036" name="Text Box 12"/>
          <p:cNvSpPr txBox="1">
            <a:spLocks noChangeArrowheads="1"/>
          </p:cNvSpPr>
          <p:nvPr userDrawn="1"/>
        </p:nvSpPr>
        <p:spPr bwMode="auto">
          <a:xfrm>
            <a:off x="755650" y="6381750"/>
            <a:ext cx="2303463" cy="276999"/>
          </a:xfrm>
          <a:prstGeom prst="rect">
            <a:avLst/>
          </a:prstGeom>
          <a:noFill/>
          <a:ln w="9525">
            <a:noFill/>
            <a:miter lim="800000"/>
            <a:headEnd/>
            <a:tailEnd/>
          </a:ln>
          <a:effectLst/>
        </p:spPr>
        <p:txBody>
          <a:bodyPr>
            <a:spAutoFit/>
          </a:bodyPr>
          <a:lstStyle/>
          <a:p>
            <a:pPr>
              <a:defRPr/>
            </a:pPr>
            <a:r>
              <a:rPr lang="de-CH" sz="1200" dirty="0">
                <a:latin typeface="Raleway" panose="020B0003030101060003" pitchFamily="34" charset="0"/>
              </a:rPr>
              <a:t>Louis </a:t>
            </a:r>
            <a:r>
              <a:rPr lang="de-CH" sz="1200" dirty="0" smtClean="0">
                <a:latin typeface="Raleway" panose="020B0003030101060003" pitchFamily="34" charset="0"/>
              </a:rPr>
              <a:t>Tornay</a:t>
            </a:r>
            <a:endParaRPr lang="de-CH" sz="1400"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Lst>
  <p:transition/>
  <p:hf sldNum="0" hdr="0" dt="0"/>
  <p:txStyles>
    <p:titleStyle>
      <a:lvl1pPr algn="ctr" rtl="0" eaLnBrk="0" fontAlgn="base" hangingPunct="0">
        <a:spcBef>
          <a:spcPct val="0"/>
        </a:spcBef>
        <a:spcAft>
          <a:spcPct val="0"/>
        </a:spcAft>
        <a:defRPr sz="4000">
          <a:solidFill>
            <a:schemeClr val="tx2"/>
          </a:solidFill>
          <a:latin typeface="Raleway" panose="020B0003030101060003" pitchFamily="34" charset="0"/>
          <a:ea typeface="+mj-ea"/>
          <a:cs typeface="+mj-cs"/>
        </a:defRPr>
      </a:lvl1pPr>
      <a:lvl2pPr algn="ctr" rtl="0" eaLnBrk="0" fontAlgn="base" hangingPunct="0">
        <a:spcBef>
          <a:spcPct val="0"/>
        </a:spcBef>
        <a:spcAft>
          <a:spcPct val="0"/>
        </a:spcAft>
        <a:defRPr sz="4000">
          <a:solidFill>
            <a:schemeClr val="tx2"/>
          </a:solidFill>
          <a:latin typeface="Times New Roman" pitchFamily="18" charset="0"/>
        </a:defRPr>
      </a:lvl2pPr>
      <a:lvl3pPr algn="ctr" rtl="0" eaLnBrk="0" fontAlgn="base" hangingPunct="0">
        <a:spcBef>
          <a:spcPct val="0"/>
        </a:spcBef>
        <a:spcAft>
          <a:spcPct val="0"/>
        </a:spcAft>
        <a:defRPr sz="4000">
          <a:solidFill>
            <a:schemeClr val="tx2"/>
          </a:solidFill>
          <a:latin typeface="Times New Roman" pitchFamily="18" charset="0"/>
        </a:defRPr>
      </a:lvl3pPr>
      <a:lvl4pPr algn="ctr" rtl="0" eaLnBrk="0" fontAlgn="base" hangingPunct="0">
        <a:spcBef>
          <a:spcPct val="0"/>
        </a:spcBef>
        <a:spcAft>
          <a:spcPct val="0"/>
        </a:spcAft>
        <a:defRPr sz="4000">
          <a:solidFill>
            <a:schemeClr val="tx2"/>
          </a:solidFill>
          <a:latin typeface="Times New Roman" pitchFamily="18" charset="0"/>
        </a:defRPr>
      </a:lvl4pPr>
      <a:lvl5pPr algn="ctr" rtl="0" eaLnBrk="0" fontAlgn="base" hangingPunct="0">
        <a:spcBef>
          <a:spcPct val="0"/>
        </a:spcBef>
        <a:spcAft>
          <a:spcPct val="0"/>
        </a:spcAft>
        <a:defRPr sz="4000">
          <a:solidFill>
            <a:schemeClr val="tx2"/>
          </a:solidFill>
          <a:latin typeface="Times New Roman" pitchFamily="18" charset="0"/>
        </a:defRPr>
      </a:lvl5pPr>
      <a:lvl6pPr marL="457200" algn="ctr" rtl="0" fontAlgn="base">
        <a:spcBef>
          <a:spcPct val="0"/>
        </a:spcBef>
        <a:spcAft>
          <a:spcPct val="0"/>
        </a:spcAft>
        <a:defRPr sz="4000">
          <a:solidFill>
            <a:schemeClr val="tx2"/>
          </a:solidFill>
          <a:latin typeface="Times New Roman" pitchFamily="18" charset="0"/>
        </a:defRPr>
      </a:lvl6pPr>
      <a:lvl7pPr marL="914400" algn="ctr" rtl="0" fontAlgn="base">
        <a:spcBef>
          <a:spcPct val="0"/>
        </a:spcBef>
        <a:spcAft>
          <a:spcPct val="0"/>
        </a:spcAft>
        <a:defRPr sz="4000">
          <a:solidFill>
            <a:schemeClr val="tx2"/>
          </a:solidFill>
          <a:latin typeface="Times New Roman" pitchFamily="18" charset="0"/>
        </a:defRPr>
      </a:lvl7pPr>
      <a:lvl8pPr marL="1371600" algn="ctr" rtl="0" fontAlgn="base">
        <a:spcBef>
          <a:spcPct val="0"/>
        </a:spcBef>
        <a:spcAft>
          <a:spcPct val="0"/>
        </a:spcAft>
        <a:defRPr sz="4000">
          <a:solidFill>
            <a:schemeClr val="tx2"/>
          </a:solidFill>
          <a:latin typeface="Times New Roman" pitchFamily="18" charset="0"/>
        </a:defRPr>
      </a:lvl8pPr>
      <a:lvl9pPr marL="1828800" algn="ctr" rtl="0" fontAlgn="base">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611560" y="961460"/>
            <a:ext cx="7896225" cy="2057400"/>
          </a:xfrm>
        </p:spPr>
        <p:txBody>
          <a:bodyPr/>
          <a:lstStyle/>
          <a:p>
            <a:pPr eaLnBrk="1" hangingPunct="1"/>
            <a:r>
              <a:rPr lang="fr-CH" sz="3600" b="1" dirty="0">
                <a:solidFill>
                  <a:srgbClr val="FF6600"/>
                </a:solidFill>
              </a:rPr>
              <a:t/>
            </a:r>
            <a:br>
              <a:rPr lang="fr-CH" sz="3600" b="1" dirty="0">
                <a:solidFill>
                  <a:srgbClr val="FF6600"/>
                </a:solidFill>
              </a:rPr>
            </a:br>
            <a:r>
              <a:rPr lang="fr-CH" sz="3600" b="1" dirty="0">
                <a:solidFill>
                  <a:srgbClr val="FF6600"/>
                </a:solidFill>
              </a:rPr>
              <a:t/>
            </a:r>
            <a:br>
              <a:rPr lang="fr-CH" sz="3600" b="1" dirty="0">
                <a:solidFill>
                  <a:srgbClr val="FF6600"/>
                </a:solidFill>
              </a:rPr>
            </a:br>
            <a:r>
              <a:rPr lang="fr-CH" sz="4400" b="1" dirty="0">
                <a:solidFill>
                  <a:srgbClr val="FF6600"/>
                </a:solidFill>
                <a:latin typeface="Raleway" panose="020B0003030101060003" pitchFamily="34" charset="0"/>
              </a:rPr>
              <a:t>Fiscalité et salaires : questions choisies</a:t>
            </a:r>
            <a:endParaRPr lang="fr-FR" sz="4400" b="1" i="1" dirty="0">
              <a:solidFill>
                <a:srgbClr val="FF6600"/>
              </a:solidFill>
              <a:latin typeface="Raleway" panose="020B0003030101060003" pitchFamily="34" charset="0"/>
            </a:endParaRPr>
          </a:p>
        </p:txBody>
      </p:sp>
      <p:sp>
        <p:nvSpPr>
          <p:cNvPr id="3077" name="Rectangle 3"/>
          <p:cNvSpPr>
            <a:spLocks noGrp="1" noChangeArrowheads="1"/>
          </p:cNvSpPr>
          <p:nvPr>
            <p:ph type="body" idx="1"/>
          </p:nvPr>
        </p:nvSpPr>
        <p:spPr>
          <a:xfrm>
            <a:off x="611560" y="3573016"/>
            <a:ext cx="7920880" cy="2160240"/>
          </a:xfrm>
        </p:spPr>
        <p:txBody>
          <a:bodyPr/>
          <a:lstStyle/>
          <a:p>
            <a:pPr algn="ctr" eaLnBrk="1" hangingPunct="1">
              <a:lnSpc>
                <a:spcPct val="90000"/>
              </a:lnSpc>
              <a:spcBef>
                <a:spcPct val="0"/>
              </a:spcBef>
              <a:buFontTx/>
              <a:buNone/>
              <a:tabLst>
                <a:tab pos="8185150" algn="r"/>
              </a:tabLst>
            </a:pPr>
            <a:r>
              <a:rPr lang="fr-FR" b="1" dirty="0">
                <a:latin typeface="Raleway" panose="020B0003030101060003" pitchFamily="34" charset="0"/>
                <a:cs typeface="Arial" pitchFamily="34" charset="0"/>
              </a:rPr>
              <a:t>Louis Tornay</a:t>
            </a:r>
            <a:endParaRPr lang="fr-FR" dirty="0">
              <a:latin typeface="Raleway" panose="020B0003030101060003" pitchFamily="34" charset="0"/>
              <a:cs typeface="Arial" pitchFamily="34" charset="0"/>
            </a:endParaRPr>
          </a:p>
          <a:p>
            <a:pPr algn="ctr" eaLnBrk="1" hangingPunct="1">
              <a:lnSpc>
                <a:spcPct val="90000"/>
              </a:lnSpc>
              <a:spcBef>
                <a:spcPct val="0"/>
              </a:spcBef>
              <a:buFontTx/>
              <a:buNone/>
              <a:tabLst>
                <a:tab pos="8185150" algn="r"/>
              </a:tabLst>
            </a:pPr>
            <a:r>
              <a:rPr lang="fr-FR" sz="1400" i="1" dirty="0">
                <a:latin typeface="Raleway" panose="020B0003030101060003" pitchFamily="34" charset="0"/>
                <a:cs typeface="Arial" pitchFamily="34" charset="0"/>
              </a:rPr>
              <a:t>Expert fiscal diplômé </a:t>
            </a:r>
          </a:p>
          <a:p>
            <a:pPr algn="ctr" eaLnBrk="1" hangingPunct="1">
              <a:lnSpc>
                <a:spcPct val="90000"/>
              </a:lnSpc>
              <a:spcBef>
                <a:spcPct val="0"/>
              </a:spcBef>
              <a:buFontTx/>
              <a:buNone/>
              <a:tabLst>
                <a:tab pos="8185150" algn="r"/>
              </a:tabLst>
            </a:pPr>
            <a:endParaRPr lang="fr-FR" sz="1400" i="1" dirty="0">
              <a:latin typeface="Raleway" panose="020B0003030101060003" pitchFamily="34" charset="0"/>
              <a:cs typeface="Arial" pitchFamily="34" charset="0"/>
            </a:endParaRPr>
          </a:p>
          <a:p>
            <a:pPr algn="ctr" eaLnBrk="1" hangingPunct="1">
              <a:lnSpc>
                <a:spcPct val="90000"/>
              </a:lnSpc>
              <a:spcBef>
                <a:spcPct val="0"/>
              </a:spcBef>
              <a:buFontTx/>
              <a:buNone/>
              <a:tabLst>
                <a:tab pos="8185150" algn="r"/>
              </a:tabLst>
            </a:pPr>
            <a:r>
              <a:rPr lang="fr-FR" sz="1200" i="1" dirty="0">
                <a:latin typeface="Raleway" panose="020B0003030101060003" pitchFamily="34" charset="0"/>
                <a:cs typeface="Arial" pitchFamily="34" charset="0"/>
              </a:rPr>
              <a:t>Swiss Tax Services SA</a:t>
            </a:r>
          </a:p>
          <a:p>
            <a:pPr algn="ctr" eaLnBrk="1" hangingPunct="1">
              <a:lnSpc>
                <a:spcPct val="90000"/>
              </a:lnSpc>
              <a:spcBef>
                <a:spcPct val="0"/>
              </a:spcBef>
              <a:buFontTx/>
              <a:buNone/>
              <a:tabLst>
                <a:tab pos="8185150" algn="r"/>
              </a:tabLst>
            </a:pPr>
            <a:r>
              <a:rPr lang="fr-FR" sz="1200" i="1" dirty="0">
                <a:latin typeface="Raleway" panose="020B0003030101060003" pitchFamily="34" charset="0"/>
                <a:cs typeface="Arial" pitchFamily="34" charset="0"/>
              </a:rPr>
              <a:t>Place Centrale 10</a:t>
            </a:r>
          </a:p>
          <a:p>
            <a:pPr algn="ctr" eaLnBrk="1" hangingPunct="1">
              <a:lnSpc>
                <a:spcPct val="90000"/>
              </a:lnSpc>
              <a:spcBef>
                <a:spcPct val="0"/>
              </a:spcBef>
              <a:buFontTx/>
              <a:buNone/>
              <a:tabLst>
                <a:tab pos="8185150" algn="r"/>
              </a:tabLst>
            </a:pPr>
            <a:r>
              <a:rPr lang="fr-FR" sz="1200" i="1" dirty="0">
                <a:latin typeface="Raleway" panose="020B0003030101060003" pitchFamily="34" charset="0"/>
                <a:cs typeface="Arial" pitchFamily="34" charset="0"/>
              </a:rPr>
              <a:t>1936 Verbier </a:t>
            </a:r>
          </a:p>
          <a:p>
            <a:pPr algn="ctr" eaLnBrk="1" hangingPunct="1">
              <a:lnSpc>
                <a:spcPct val="90000"/>
              </a:lnSpc>
              <a:spcBef>
                <a:spcPct val="0"/>
              </a:spcBef>
              <a:buFontTx/>
              <a:buNone/>
              <a:tabLst>
                <a:tab pos="8185150" algn="r"/>
              </a:tabLst>
            </a:pPr>
            <a:endParaRPr lang="fr-FR" sz="1200" i="1" dirty="0">
              <a:latin typeface="Raleway" panose="020B0003030101060003" pitchFamily="34" charset="0"/>
              <a:cs typeface="Arial" pitchFamily="34" charset="0"/>
            </a:endParaRPr>
          </a:p>
          <a:p>
            <a:pPr algn="ctr" eaLnBrk="1" hangingPunct="1">
              <a:lnSpc>
                <a:spcPct val="90000"/>
              </a:lnSpc>
              <a:spcBef>
                <a:spcPct val="0"/>
              </a:spcBef>
              <a:buFontTx/>
              <a:buNone/>
              <a:tabLst>
                <a:tab pos="8185150" algn="r"/>
              </a:tabLst>
            </a:pPr>
            <a:r>
              <a:rPr lang="fr-FR" sz="1200" i="1" dirty="0">
                <a:latin typeface="Raleway" panose="020B0003030101060003" pitchFamily="34" charset="0"/>
                <a:cs typeface="Arial" pitchFamily="34" charset="0"/>
              </a:rPr>
              <a:t>027/771.16.16</a:t>
            </a:r>
          </a:p>
          <a:p>
            <a:pPr algn="ctr" eaLnBrk="1" hangingPunct="1">
              <a:lnSpc>
                <a:spcPct val="90000"/>
              </a:lnSpc>
              <a:spcBef>
                <a:spcPct val="0"/>
              </a:spcBef>
              <a:buFontTx/>
              <a:buNone/>
              <a:tabLst>
                <a:tab pos="8185150" algn="r"/>
              </a:tabLst>
            </a:pPr>
            <a:r>
              <a:rPr lang="fr-FR" sz="1200" i="1" dirty="0" smtClean="0">
                <a:latin typeface="Raleway" panose="020B0003030101060003" pitchFamily="34" charset="0"/>
                <a:cs typeface="Arial" pitchFamily="34" charset="0"/>
              </a:rPr>
              <a:t>info@swisstax-services.ch</a:t>
            </a:r>
          </a:p>
          <a:p>
            <a:pPr algn="ctr" eaLnBrk="1" hangingPunct="1">
              <a:lnSpc>
                <a:spcPct val="90000"/>
              </a:lnSpc>
              <a:spcBef>
                <a:spcPct val="0"/>
              </a:spcBef>
              <a:buFontTx/>
              <a:buNone/>
              <a:tabLst>
                <a:tab pos="8185150" algn="r"/>
              </a:tabLst>
            </a:pPr>
            <a:r>
              <a:rPr lang="fr-FR" sz="1200" i="1" dirty="0" smtClean="0">
                <a:latin typeface="Raleway" panose="020B0003030101060003" pitchFamily="34" charset="0"/>
                <a:cs typeface="Arial" pitchFamily="34" charset="0"/>
              </a:rPr>
              <a:t>louis.tornay@swisstax-services.ch</a:t>
            </a:r>
            <a:endParaRPr lang="fr-FR" sz="1200" i="1" dirty="0">
              <a:latin typeface="Raleway" panose="020B0003030101060003" pitchFamily="34" charset="0"/>
              <a:cs typeface="Arial" pitchFamily="34" charset="0"/>
            </a:endParaRPr>
          </a:p>
          <a:p>
            <a:pPr algn="ctr" eaLnBrk="1" hangingPunct="1">
              <a:lnSpc>
                <a:spcPct val="90000"/>
              </a:lnSpc>
              <a:spcBef>
                <a:spcPct val="0"/>
              </a:spcBef>
              <a:buFontTx/>
              <a:buNone/>
              <a:tabLst>
                <a:tab pos="8185150" algn="r"/>
              </a:tabLst>
            </a:pPr>
            <a:endParaRPr lang="fr-FR" sz="1200" i="1" dirty="0">
              <a:latin typeface="Raleway" panose="020B0003030101060003" pitchFamily="34" charset="0"/>
              <a:cs typeface="Arial" pitchFamily="34" charset="0"/>
            </a:endParaRPr>
          </a:p>
          <a:p>
            <a:pPr algn="ctr" eaLnBrk="1" hangingPunct="1">
              <a:lnSpc>
                <a:spcPct val="90000"/>
              </a:lnSpc>
              <a:spcBef>
                <a:spcPct val="0"/>
              </a:spcBef>
              <a:buFontTx/>
              <a:buNone/>
              <a:tabLst>
                <a:tab pos="8185150" algn="r"/>
              </a:tabLst>
            </a:pPr>
            <a:endParaRPr lang="fr-FR" sz="1200" dirty="0">
              <a:latin typeface="Raleway" panose="020B0003030101060003" pitchFamily="34" charset="0"/>
              <a:cs typeface="Arial" pitchFamily="34" charset="0"/>
            </a:endParaRPr>
          </a:p>
          <a:p>
            <a:pPr algn="ctr" eaLnBrk="1" hangingPunct="1">
              <a:lnSpc>
                <a:spcPct val="90000"/>
              </a:lnSpc>
              <a:spcBef>
                <a:spcPct val="0"/>
              </a:spcBef>
              <a:buFontTx/>
              <a:buNone/>
              <a:tabLst>
                <a:tab pos="8185150" algn="r"/>
              </a:tabLst>
            </a:pPr>
            <a:endParaRPr lang="fr-FR" sz="1200" dirty="0"/>
          </a:p>
          <a:p>
            <a:pPr algn="ctr" eaLnBrk="1" hangingPunct="1">
              <a:lnSpc>
                <a:spcPct val="90000"/>
              </a:lnSpc>
              <a:spcBef>
                <a:spcPct val="0"/>
              </a:spcBef>
              <a:buFontTx/>
              <a:buNone/>
              <a:tabLst>
                <a:tab pos="8185150" algn="r"/>
              </a:tabLst>
            </a:pPr>
            <a:endParaRPr lang="fr-FR" sz="1200" dirty="0"/>
          </a:p>
          <a:p>
            <a:pPr algn="ctr" eaLnBrk="1" hangingPunct="1">
              <a:lnSpc>
                <a:spcPct val="90000"/>
              </a:lnSpc>
              <a:spcBef>
                <a:spcPct val="0"/>
              </a:spcBef>
              <a:buFontTx/>
              <a:buNone/>
              <a:tabLst>
                <a:tab pos="8185150" algn="r"/>
              </a:tabLst>
            </a:pPr>
            <a:endParaRPr lang="fr-FR" sz="1000" dirty="0"/>
          </a:p>
          <a:p>
            <a:pPr algn="ctr" eaLnBrk="1" hangingPunct="1">
              <a:lnSpc>
                <a:spcPct val="90000"/>
              </a:lnSpc>
              <a:spcBef>
                <a:spcPct val="0"/>
              </a:spcBef>
              <a:buFontTx/>
              <a:buNone/>
              <a:tabLst>
                <a:tab pos="8185150" algn="r"/>
              </a:tabLst>
            </a:pPr>
            <a:endParaRPr lang="fr-FR" sz="800" dirty="0"/>
          </a:p>
        </p:txBody>
      </p:sp>
      <p:pic>
        <p:nvPicPr>
          <p:cNvPr id="3079" name="Picture 5"/>
          <p:cNvPicPr>
            <a:picLocks noChangeAspect="1" noChangeArrowheads="1"/>
          </p:cNvPicPr>
          <p:nvPr/>
        </p:nvPicPr>
        <p:blipFill>
          <a:blip r:embed="rId3" cstate="print"/>
          <a:srcRect/>
          <a:stretch>
            <a:fillRect/>
          </a:stretch>
        </p:blipFill>
        <p:spPr bwMode="auto">
          <a:xfrm>
            <a:off x="2268538" y="260350"/>
            <a:ext cx="4103687" cy="908050"/>
          </a:xfrm>
          <a:prstGeom prst="rect">
            <a:avLst/>
          </a:prstGeom>
          <a:noFill/>
          <a:ln w="9525">
            <a:noFill/>
            <a:miter lim="800000"/>
            <a:headEnd/>
            <a:tailEnd/>
          </a:ln>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t="13872" b="10362"/>
          <a:stretch/>
        </p:blipFill>
        <p:spPr>
          <a:xfrm>
            <a:off x="3398822" y="5373216"/>
            <a:ext cx="2321699" cy="1324538"/>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pied de page 3"/>
          <p:cNvSpPr>
            <a:spLocks noGrp="1"/>
          </p:cNvSpPr>
          <p:nvPr>
            <p:ph type="ftr" sz="quarter" idx="10"/>
          </p:nvPr>
        </p:nvSpPr>
        <p:spPr>
          <a:noFill/>
        </p:spPr>
        <p:txBody>
          <a:bodyPr/>
          <a:lstStyle/>
          <a:p>
            <a:r>
              <a:rPr lang="fr-CH" sz="1050" dirty="0" smtClean="0">
                <a:latin typeface="Raleway" panose="020B0003030101060003" pitchFamily="34" charset="0"/>
              </a:rPr>
              <a:t>OREF-Ordre romand des experts fiscaux diplômés - section valaisanne</a:t>
            </a:r>
            <a:endParaRPr lang="en-GB" sz="1050" dirty="0">
              <a:latin typeface="Raleway" panose="020B0003030101060003" pitchFamily="34" charset="0"/>
            </a:endParaRPr>
          </a:p>
        </p:txBody>
      </p:sp>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Impacts du FAIF : conséquences</a:t>
            </a:r>
          </a:p>
        </p:txBody>
      </p:sp>
      <p:sp>
        <p:nvSpPr>
          <p:cNvPr id="4100" name="Rectangle 3"/>
          <p:cNvSpPr>
            <a:spLocks noGrp="1" noChangeArrowheads="1"/>
          </p:cNvSpPr>
          <p:nvPr>
            <p:ph type="body" idx="1"/>
          </p:nvPr>
        </p:nvSpPr>
        <p:spPr>
          <a:xfrm>
            <a:off x="251520" y="1628800"/>
            <a:ext cx="8352928" cy="4320480"/>
          </a:xfrm>
        </p:spPr>
        <p:txBody>
          <a:bodyPr/>
          <a:lstStyle/>
          <a:p>
            <a:pPr marL="0" indent="0" eaLnBrk="1" hangingPunct="1">
              <a:buNone/>
            </a:pPr>
            <a:endParaRPr lang="fr-CH" sz="2000" b="1" dirty="0">
              <a:latin typeface="Raleway" panose="020B0003030101060003" pitchFamily="34" charset="0"/>
              <a:cs typeface="Arial" pitchFamily="34" charset="0"/>
            </a:endParaRPr>
          </a:p>
          <a:p>
            <a:pPr marL="0" indent="0" eaLnBrk="1" hangingPunct="1">
              <a:buNone/>
            </a:pPr>
            <a:r>
              <a:rPr lang="fr-CH" sz="1600" b="1" dirty="0">
                <a:latin typeface="Raleway" panose="020B0003030101060003" pitchFamily="34" charset="0"/>
                <a:cs typeface="Arial" pitchFamily="34" charset="0"/>
              </a:rPr>
              <a:t>FAIF</a:t>
            </a:r>
            <a:r>
              <a:rPr lang="fr-CH" sz="1600" dirty="0">
                <a:latin typeface="Raleway" panose="020B0003030101060003" pitchFamily="34" charset="0"/>
                <a:cs typeface="Arial" pitchFamily="34" charset="0"/>
              </a:rPr>
              <a:t> : réduction de la déduction des frais professionnels = </a:t>
            </a:r>
            <a:r>
              <a:rPr lang="fr-CH" sz="1600" u="sng" dirty="0">
                <a:latin typeface="Raleway" panose="020B0003030101060003" pitchFamily="34" charset="0"/>
                <a:cs typeface="Arial" pitchFamily="34" charset="0"/>
              </a:rPr>
              <a:t>plus d’impôts pour tous les contribuables </a:t>
            </a:r>
            <a:r>
              <a:rPr lang="fr-CH" sz="1600" u="sng" dirty="0" smtClean="0">
                <a:latin typeface="Raleway" panose="020B0003030101060003" pitchFamily="34" charset="0"/>
                <a:cs typeface="Arial" pitchFamily="34" charset="0"/>
              </a:rPr>
              <a:t>?</a:t>
            </a:r>
            <a:r>
              <a:rPr lang="fr-CH" sz="1600" dirty="0" smtClean="0">
                <a:latin typeface="Raleway" panose="020B0003030101060003" pitchFamily="34" charset="0"/>
                <a:cs typeface="Arial" pitchFamily="34" charset="0"/>
              </a:rPr>
              <a:t>  Pas </a:t>
            </a:r>
            <a:r>
              <a:rPr lang="fr-CH" sz="1600" dirty="0">
                <a:latin typeface="Raleway" panose="020B0003030101060003" pitchFamily="34" charset="0"/>
                <a:cs typeface="Arial" pitchFamily="34" charset="0"/>
              </a:rPr>
              <a:t>si les frais de trajet du domicile au lieu de travail ne dépassent pas CHF 3’000</a:t>
            </a:r>
            <a:r>
              <a:rPr lang="fr-CH" sz="1600" dirty="0" smtClean="0">
                <a:latin typeface="Raleway" panose="020B0003030101060003" pitchFamily="34" charset="0"/>
                <a:cs typeface="Arial" pitchFamily="34" charset="0"/>
              </a:rPr>
              <a:t>.-</a:t>
            </a:r>
            <a:endParaRPr lang="fr-CH" sz="1500" u="sng" dirty="0">
              <a:latin typeface="Raleway" panose="020B0003030101060003" pitchFamily="34" charset="0"/>
              <a:cs typeface="Arial" pitchFamily="34" charset="0"/>
            </a:endParaRPr>
          </a:p>
          <a:p>
            <a:pPr eaLnBrk="1" hangingPunct="1">
              <a:buFont typeface="Wingdings" panose="05000000000000000000" pitchFamily="2" charset="2"/>
              <a:buChar char="à"/>
            </a:pPr>
            <a:endParaRPr lang="fr-CH" sz="1000" dirty="0">
              <a:latin typeface="Raleway" panose="020B0003030101060003" pitchFamily="34" charset="0"/>
              <a:cs typeface="Arial" pitchFamily="34" charset="0"/>
            </a:endParaRPr>
          </a:p>
          <a:p>
            <a:pPr lvl="1" eaLnBrk="1" hangingPunct="1">
              <a:buFont typeface="Wingdings" panose="05000000000000000000" pitchFamily="2" charset="2"/>
              <a:buChar char="Ø"/>
            </a:pPr>
            <a:r>
              <a:rPr lang="fr-CH" sz="1300" b="1" dirty="0">
                <a:latin typeface="Raleway" panose="020B0003030101060003" pitchFamily="34" charset="0"/>
                <a:cs typeface="Arial" pitchFamily="34" charset="0"/>
              </a:rPr>
              <a:t>Salariés</a:t>
            </a:r>
            <a:r>
              <a:rPr lang="fr-CH" sz="1300" dirty="0">
                <a:latin typeface="Raleway" panose="020B0003030101060003" pitchFamily="34" charset="0"/>
                <a:cs typeface="Arial" pitchFamily="34" charset="0"/>
              </a:rPr>
              <a:t> :</a:t>
            </a:r>
          </a:p>
          <a:p>
            <a:pPr marL="715963" lvl="1" indent="0" eaLnBrk="1" hangingPunct="1">
              <a:buNone/>
            </a:pPr>
            <a:r>
              <a:rPr lang="fr-CH" sz="1300" dirty="0">
                <a:latin typeface="Raleway" panose="020B0003030101060003" pitchFamily="34" charset="0"/>
                <a:cs typeface="Arial" pitchFamily="34" charset="0"/>
              </a:rPr>
              <a:t>	CHF 3’000 (à CHF 0,70/km) – trajet de max. 4286 km par an / 20 km par jour (AR)</a:t>
            </a:r>
          </a:p>
          <a:p>
            <a:pPr marL="715963" lvl="1" indent="0" eaLnBrk="1" hangingPunct="1">
              <a:buNone/>
            </a:pPr>
            <a:r>
              <a:rPr lang="fr-CH" sz="1100" i="1" dirty="0">
                <a:latin typeface="Raleway" panose="020B0003030101060003" pitchFamily="34" charset="0"/>
                <a:cs typeface="Arial" pitchFamily="34" charset="0"/>
              </a:rPr>
              <a:t>	</a:t>
            </a:r>
            <a:r>
              <a:rPr lang="fr-CH" sz="1100" i="1" dirty="0" smtClean="0">
                <a:latin typeface="Raleway" panose="020B0003030101060003" pitchFamily="34" charset="0"/>
                <a:cs typeface="Arial" pitchFamily="34" charset="0"/>
              </a:rPr>
              <a:t>[VS </a:t>
            </a:r>
            <a:r>
              <a:rPr lang="fr-CH" sz="1100" i="1" dirty="0">
                <a:latin typeface="Raleway" panose="020B0003030101060003" pitchFamily="34" charset="0"/>
                <a:cs typeface="Arial" pitchFamily="34" charset="0"/>
              </a:rPr>
              <a:t>CHF 9’000 (à CHF 0,70/km) </a:t>
            </a:r>
            <a:r>
              <a:rPr lang="fr-CH" sz="1100" i="1" dirty="0" smtClean="0">
                <a:latin typeface="Raleway" panose="020B0003030101060003" pitchFamily="34" charset="0"/>
                <a:cs typeface="Arial" pitchFamily="34" charset="0"/>
              </a:rPr>
              <a:t>= </a:t>
            </a:r>
            <a:r>
              <a:rPr lang="fr-CH" sz="1100" i="1" dirty="0">
                <a:latin typeface="Raleway" panose="020B0003030101060003" pitchFamily="34" charset="0"/>
                <a:cs typeface="Arial" pitchFamily="34" charset="0"/>
              </a:rPr>
              <a:t>58 km (AR</a:t>
            </a:r>
            <a:r>
              <a:rPr lang="fr-CH" sz="1100" i="1" dirty="0" smtClean="0">
                <a:latin typeface="Raleway" panose="020B0003030101060003" pitchFamily="34" charset="0"/>
                <a:cs typeface="Arial" pitchFamily="34" charset="0"/>
              </a:rPr>
              <a:t>)]</a:t>
            </a:r>
          </a:p>
          <a:p>
            <a:pPr marL="715963" lvl="1" indent="0" eaLnBrk="1" hangingPunct="1">
              <a:buNone/>
            </a:pPr>
            <a:r>
              <a:rPr lang="fr-CH" sz="1300" dirty="0">
                <a:latin typeface="Raleway" panose="020B0003030101060003" pitchFamily="34" charset="0"/>
                <a:cs typeface="Arial" pitchFamily="34" charset="0"/>
              </a:rPr>
              <a:t>	</a:t>
            </a:r>
            <a:r>
              <a:rPr lang="fr-CH" sz="1300" dirty="0" smtClean="0">
                <a:latin typeface="Raleway" panose="020B0003030101060003" pitchFamily="34" charset="0"/>
                <a:cs typeface="Arial" pitchFamily="34" charset="0"/>
              </a:rPr>
              <a:t>Exemple concret : Orsières-Sion, 100km AR</a:t>
            </a:r>
          </a:p>
          <a:p>
            <a:pPr marL="715963" lvl="1" indent="0" eaLnBrk="1" hangingPunct="1">
              <a:buNone/>
            </a:pPr>
            <a:r>
              <a:rPr lang="fr-CH" sz="1300" dirty="0">
                <a:latin typeface="Raleway" panose="020B0003030101060003" pitchFamily="34" charset="0"/>
                <a:cs typeface="Arial" pitchFamily="34" charset="0"/>
              </a:rPr>
              <a:t>	</a:t>
            </a:r>
            <a:r>
              <a:rPr lang="fr-CH" sz="1300" dirty="0" smtClean="0">
                <a:latin typeface="Raleway" panose="020B0003030101060003" pitchFamily="34" charset="0"/>
                <a:cs typeface="Arial" pitchFamily="34" charset="0"/>
              </a:rPr>
              <a:t>	</a:t>
            </a:r>
            <a:r>
              <a:rPr lang="fr-CH" sz="1300" dirty="0" smtClean="0">
                <a:latin typeface="Raleway" panose="020B0003030101060003" pitchFamily="34" charset="0"/>
                <a:cs typeface="Arial" pitchFamily="34" charset="0"/>
                <a:sym typeface="Wingdings" panose="05000000000000000000" pitchFamily="2" charset="2"/>
              </a:rPr>
              <a:t> en 2015 : déduction 14’725.-</a:t>
            </a:r>
          </a:p>
          <a:p>
            <a:pPr marL="715963" lvl="1" indent="0" eaLnBrk="1" hangingPunct="1">
              <a:buNone/>
            </a:pPr>
            <a:r>
              <a:rPr lang="fr-CH" sz="1300" dirty="0">
                <a:latin typeface="Raleway" panose="020B0003030101060003" pitchFamily="34" charset="0"/>
                <a:cs typeface="Arial" pitchFamily="34" charset="0"/>
                <a:sym typeface="Wingdings" panose="05000000000000000000" pitchFamily="2" charset="2"/>
              </a:rPr>
              <a:t>	</a:t>
            </a:r>
            <a:r>
              <a:rPr lang="fr-CH" sz="1300" dirty="0" smtClean="0">
                <a:latin typeface="Raleway" panose="020B0003030101060003" pitchFamily="34" charset="0"/>
                <a:cs typeface="Arial" pitchFamily="34" charset="0"/>
                <a:sym typeface="Wingdings" panose="05000000000000000000" pitchFamily="2" charset="2"/>
              </a:rPr>
              <a:t>	 en 2016 : augmentation de revenu imposable de 11’725 à l’IFD – </a:t>
            </a:r>
          </a:p>
          <a:p>
            <a:pPr marL="715963" lvl="1" indent="0" eaLnBrk="1" hangingPunct="1">
              <a:buNone/>
            </a:pPr>
            <a:r>
              <a:rPr lang="fr-CH" sz="1300" dirty="0" smtClean="0">
                <a:latin typeface="Raleway" panose="020B0003030101060003" pitchFamily="34" charset="0"/>
                <a:cs typeface="Arial" pitchFamily="34" charset="0"/>
                <a:sym typeface="Wingdings" panose="05000000000000000000" pitchFamily="2" charset="2"/>
              </a:rPr>
              <a:t>     </a:t>
            </a:r>
            <a:r>
              <a:rPr lang="fr-CH" sz="1300" dirty="0">
                <a:latin typeface="Raleway" panose="020B0003030101060003" pitchFamily="34" charset="0"/>
                <a:cs typeface="Arial" pitchFamily="34" charset="0"/>
                <a:sym typeface="Wingdings" panose="05000000000000000000" pitchFamily="2" charset="2"/>
              </a:rPr>
              <a:t>	</a:t>
            </a:r>
            <a:r>
              <a:rPr lang="fr-CH" sz="1300" dirty="0" smtClean="0">
                <a:latin typeface="Raleway" panose="020B0003030101060003" pitchFamily="34" charset="0"/>
                <a:cs typeface="Arial" pitchFamily="34" charset="0"/>
                <a:sym typeface="Wingdings" panose="05000000000000000000" pitchFamily="2" charset="2"/>
              </a:rPr>
              <a:t> si ETS2  : augmentation de revenu imposable de 5’725.- à l’ICC</a:t>
            </a:r>
            <a:endParaRPr lang="fr-CH" sz="1300" dirty="0">
              <a:latin typeface="Raleway" panose="020B0003030101060003" pitchFamily="34" charset="0"/>
              <a:cs typeface="Arial" pitchFamily="34" charset="0"/>
            </a:endParaRPr>
          </a:p>
          <a:p>
            <a:pPr lvl="1" eaLnBrk="1" hangingPunct="1">
              <a:buFont typeface="Wingdings" panose="05000000000000000000" pitchFamily="2" charset="2"/>
              <a:buChar char="Ø"/>
            </a:pPr>
            <a:r>
              <a:rPr lang="fr-CH" sz="1300" b="1" dirty="0">
                <a:latin typeface="Raleway" panose="020B0003030101060003" pitchFamily="34" charset="0"/>
                <a:cs typeface="Arial" pitchFamily="34" charset="0"/>
              </a:rPr>
              <a:t>Indépendants : </a:t>
            </a:r>
          </a:p>
          <a:p>
            <a:pPr marL="457200" lvl="1" indent="0" eaLnBrk="1" hangingPunct="1">
              <a:buNone/>
            </a:pPr>
            <a:r>
              <a:rPr lang="fr-CH" sz="1300" dirty="0">
                <a:latin typeface="Raleway" panose="020B0003030101060003" pitchFamily="34" charset="0"/>
                <a:cs typeface="Arial" pitchFamily="34" charset="0"/>
              </a:rPr>
              <a:t>	FAIF pas applicable aux indépendants !</a:t>
            </a:r>
          </a:p>
          <a:p>
            <a:pPr lvl="1" eaLnBrk="1" hangingPunct="1">
              <a:buFont typeface="Wingdings" panose="05000000000000000000" pitchFamily="2" charset="2"/>
              <a:buChar char="Ø"/>
            </a:pPr>
            <a:r>
              <a:rPr lang="fr-CH" sz="1300" b="1" dirty="0">
                <a:latin typeface="Raleway" panose="020B0003030101060003" pitchFamily="34" charset="0"/>
                <a:cs typeface="Arial" pitchFamily="34" charset="0"/>
              </a:rPr>
              <a:t>Propriétaires d’un véhicule d’entreprise :</a:t>
            </a:r>
          </a:p>
          <a:p>
            <a:pPr marL="457200" lvl="1" indent="0" eaLnBrk="1" hangingPunct="1">
              <a:buNone/>
            </a:pPr>
            <a:r>
              <a:rPr lang="fr-CH" sz="1300" dirty="0">
                <a:latin typeface="Raleway" panose="020B0003030101060003" pitchFamily="34" charset="0"/>
                <a:cs typeface="Arial" pitchFamily="34" charset="0"/>
              </a:rPr>
              <a:t>	P</a:t>
            </a:r>
            <a:r>
              <a:rPr lang="fr-CH" sz="1300" dirty="0" smtClean="0">
                <a:latin typeface="Raleway" panose="020B0003030101060003" pitchFamily="34" charset="0"/>
                <a:cs typeface="Arial" pitchFamily="34" charset="0"/>
              </a:rPr>
              <a:t>our </a:t>
            </a:r>
            <a:r>
              <a:rPr lang="fr-CH" sz="1300" dirty="0">
                <a:latin typeface="Raleway" panose="020B0003030101060003" pitchFamily="34" charset="0"/>
                <a:cs typeface="Arial" pitchFamily="34" charset="0"/>
              </a:rPr>
              <a:t>les employés possédant un véhicule d’entreprise, la différence par rapport à la déduction 	maximale FAIF de CHF 3’000 vient s’ajouter à la part privée de 9,6 % et est </a:t>
            </a:r>
            <a:r>
              <a:rPr lang="fr-CH" sz="1300" b="1" dirty="0">
                <a:solidFill>
                  <a:srgbClr val="FF0000"/>
                </a:solidFill>
                <a:latin typeface="Raleway" panose="020B0003030101060003" pitchFamily="34" charset="0"/>
                <a:cs typeface="Arial" pitchFamily="34" charset="0"/>
              </a:rPr>
              <a:t>déclarée en tant 	qu’autre revenu dans la déclaration d’impôt privée.</a:t>
            </a:r>
            <a:endParaRPr lang="fr-CH" sz="900" b="1" dirty="0">
              <a:solidFill>
                <a:srgbClr val="FF0000"/>
              </a:solidFill>
              <a:latin typeface="Raleway" panose="020B0003030101060003" pitchFamily="34" charset="0"/>
              <a:cs typeface="Arial" pitchFamily="34" charset="0"/>
            </a:endParaRPr>
          </a:p>
          <a:p>
            <a:pPr marL="0" indent="0" eaLnBrk="1" hangingPunct="1">
              <a:buNone/>
            </a:pPr>
            <a:endParaRPr lang="fr-CH" sz="2000" dirty="0">
              <a:latin typeface="Raleway" panose="020B0003030101060003" pitchFamily="34" charset="0"/>
              <a:cs typeface="Arial" pitchFamily="34" charset="0"/>
            </a:endParaRPr>
          </a:p>
          <a:p>
            <a:pPr eaLnBrk="1" hangingPunct="1">
              <a:buNone/>
            </a:pPr>
            <a:r>
              <a:rPr lang="fr-CH" sz="2400" dirty="0">
                <a:latin typeface="Arial" pitchFamily="34" charset="0"/>
                <a:cs typeface="Arial" pitchFamily="34" charset="0"/>
              </a:rPr>
              <a:t>		</a:t>
            </a:r>
          </a:p>
          <a:p>
            <a:pPr lvl="1" eaLnBrk="1" hangingPunct="1">
              <a:buFontTx/>
              <a:buAutoNum type="arabicPeriod"/>
            </a:pPr>
            <a:endParaRPr lang="fr-CH" sz="2200" dirty="0"/>
          </a:p>
          <a:p>
            <a:pPr eaLnBrk="1" hangingPunct="1">
              <a:buFontTx/>
              <a:buNone/>
            </a:pPr>
            <a:r>
              <a:rPr lang="fr-FR" sz="2400" dirty="0"/>
              <a:t>	</a:t>
            </a:r>
            <a:endParaRPr lang="fr-CH" sz="2400" dirty="0"/>
          </a:p>
        </p:txBody>
      </p:sp>
      <p:sp>
        <p:nvSpPr>
          <p:cNvPr id="2" name="Accolade fermante 1"/>
          <p:cNvSpPr/>
          <p:nvPr/>
        </p:nvSpPr>
        <p:spPr bwMode="auto">
          <a:xfrm>
            <a:off x="7164288" y="4077072"/>
            <a:ext cx="216024" cy="504056"/>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CH" sz="1600" b="0" i="0" u="none" strike="noStrike" cap="none" normalizeH="0" baseline="0" dirty="0" smtClean="0">
              <a:ln>
                <a:noFill/>
              </a:ln>
              <a:solidFill>
                <a:schemeClr val="tx1"/>
              </a:solidFill>
              <a:effectLst/>
              <a:latin typeface="Times New Roman" pitchFamily="18" charset="0"/>
            </a:endParaRPr>
          </a:p>
        </p:txBody>
      </p:sp>
      <p:sp>
        <p:nvSpPr>
          <p:cNvPr id="3" name="ZoneTexte 2"/>
          <p:cNvSpPr txBox="1"/>
          <p:nvPr/>
        </p:nvSpPr>
        <p:spPr>
          <a:xfrm>
            <a:off x="7308304" y="4077072"/>
            <a:ext cx="1552883" cy="430887"/>
          </a:xfrm>
          <a:prstGeom prst="rect">
            <a:avLst/>
          </a:prstGeom>
          <a:noFill/>
        </p:spPr>
        <p:txBody>
          <a:bodyPr wrap="square" rtlCol="0">
            <a:spAutoFit/>
          </a:bodyPr>
          <a:lstStyle/>
          <a:p>
            <a:pPr algn="ctr"/>
            <a:r>
              <a:rPr lang="fr-CH" sz="1100" dirty="0" smtClean="0">
                <a:latin typeface="Raleway" panose="020B0003030101060003" pitchFamily="34" charset="0"/>
              </a:rPr>
              <a:t>Augmentation de +/- CHF 2000.- d’impôts</a:t>
            </a:r>
            <a:endParaRPr lang="fr-CH" sz="1100" dirty="0">
              <a:latin typeface="Raleway" panose="020B0003030101060003" pitchFamily="34" charset="0"/>
            </a:endParaRPr>
          </a:p>
        </p:txBody>
      </p:sp>
    </p:spTree>
    <p:extLst>
      <p:ext uri="{BB962C8B-B14F-4D97-AF65-F5344CB8AC3E}">
        <p14:creationId xmlns:p14="http://schemas.microsoft.com/office/powerpoint/2010/main" val="160935193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pied de page 3"/>
          <p:cNvSpPr>
            <a:spLocks noGrp="1"/>
          </p:cNvSpPr>
          <p:nvPr>
            <p:ph type="ftr" sz="quarter" idx="10"/>
          </p:nvPr>
        </p:nvSpPr>
        <p:spPr>
          <a:noFill/>
        </p:spPr>
        <p:txBody>
          <a:bodyPr/>
          <a:lstStyle/>
          <a:p>
            <a:r>
              <a:rPr lang="fr-CH" sz="1050" dirty="0" smtClean="0">
                <a:latin typeface="Raleway" panose="020B0003030101060003" pitchFamily="34" charset="0"/>
              </a:rPr>
              <a:t>OREF-Ordre romand des experts fiscaux diplômés - section valaisanne</a:t>
            </a:r>
            <a:endParaRPr lang="en-GB" sz="1050" dirty="0">
              <a:latin typeface="Raleway" panose="020B0003030101060003" pitchFamily="34" charset="0"/>
            </a:endParaRPr>
          </a:p>
        </p:txBody>
      </p:sp>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Impacts du FAIF : </a:t>
            </a:r>
            <a:r>
              <a:rPr lang="fr-CH" sz="2700" b="1" dirty="0" smtClean="0">
                <a:solidFill>
                  <a:srgbClr val="FF6600"/>
                </a:solidFill>
                <a:cs typeface="Arial" pitchFamily="34" charset="0"/>
              </a:rPr>
              <a:t>différents cas </a:t>
            </a:r>
            <a:r>
              <a:rPr lang="fr-CH" sz="2700" b="1" dirty="0">
                <a:solidFill>
                  <a:srgbClr val="FF6600"/>
                </a:solidFill>
                <a:cs typeface="Arial" pitchFamily="34" charset="0"/>
              </a:rPr>
              <a:t>de figure</a:t>
            </a:r>
          </a:p>
        </p:txBody>
      </p:sp>
      <p:sp>
        <p:nvSpPr>
          <p:cNvPr id="4100" name="Rectangle 3"/>
          <p:cNvSpPr>
            <a:spLocks noGrp="1" noChangeArrowheads="1"/>
          </p:cNvSpPr>
          <p:nvPr>
            <p:ph type="body" idx="1"/>
          </p:nvPr>
        </p:nvSpPr>
        <p:spPr>
          <a:xfrm>
            <a:off x="249933" y="1622661"/>
            <a:ext cx="8206680" cy="4382616"/>
          </a:xfrm>
        </p:spPr>
        <p:txBody>
          <a:bodyPr/>
          <a:lstStyle/>
          <a:p>
            <a:pPr marL="0" indent="0" eaLnBrk="1" hangingPunct="1">
              <a:buNone/>
            </a:pPr>
            <a:r>
              <a:rPr lang="fr-CH" sz="2000" b="1" dirty="0">
                <a:latin typeface="Raleway" panose="020B0003030101060003" pitchFamily="34" charset="0"/>
                <a:cs typeface="Arial" pitchFamily="34" charset="0"/>
              </a:rPr>
              <a:t>Différents </a:t>
            </a:r>
            <a:r>
              <a:rPr lang="fr-CH" sz="2000" b="1" dirty="0" smtClean="0">
                <a:latin typeface="Raleway" panose="020B0003030101060003" pitchFamily="34" charset="0"/>
                <a:cs typeface="Arial" pitchFamily="34" charset="0"/>
              </a:rPr>
              <a:t>groupes de cas liés au FAIF </a:t>
            </a:r>
            <a:r>
              <a:rPr lang="fr-CH" sz="2000" b="1" dirty="0">
                <a:latin typeface="Raleway" panose="020B0003030101060003" pitchFamily="34" charset="0"/>
                <a:cs typeface="Arial" pitchFamily="34" charset="0"/>
              </a:rPr>
              <a:t>:</a:t>
            </a:r>
          </a:p>
          <a:p>
            <a:pPr marL="0" indent="0" eaLnBrk="1" hangingPunct="1">
              <a:buNone/>
            </a:pPr>
            <a:endParaRPr lang="fr-CH" sz="2000" dirty="0">
              <a:latin typeface="Raleway" panose="020B0003030101060003" pitchFamily="34" charset="0"/>
              <a:cs typeface="Arial" pitchFamily="34" charset="0"/>
            </a:endParaRPr>
          </a:p>
          <a:p>
            <a:pPr marL="2155825" indent="-2155825" eaLnBrk="1" hangingPunct="1">
              <a:buNone/>
              <a:tabLst>
                <a:tab pos="2155825" algn="l"/>
              </a:tabLst>
            </a:pPr>
            <a:r>
              <a:rPr lang="fr-CH" sz="1600" b="1" dirty="0" smtClean="0">
                <a:latin typeface="Raleway" panose="020B0003030101060003" pitchFamily="34" charset="0"/>
                <a:cs typeface="Arial" pitchFamily="34" charset="0"/>
              </a:rPr>
              <a:t>Groupe 1 </a:t>
            </a:r>
            <a:r>
              <a:rPr lang="fr-CH" sz="1600" dirty="0" smtClean="0">
                <a:latin typeface="Raleway" panose="020B0003030101060003" pitchFamily="34" charset="0"/>
                <a:cs typeface="Arial" pitchFamily="34" charset="0"/>
              </a:rPr>
              <a:t>:	</a:t>
            </a:r>
            <a:r>
              <a:rPr lang="fr-CH" sz="1600" b="1" dirty="0" smtClean="0">
                <a:latin typeface="Raleway" panose="020B0003030101060003" pitchFamily="34" charset="0"/>
                <a:cs typeface="Arial" pitchFamily="34" charset="0"/>
              </a:rPr>
              <a:t>L’employé </a:t>
            </a:r>
            <a:r>
              <a:rPr lang="fr-CH" sz="1600" b="1" dirty="0">
                <a:latin typeface="Raleway" panose="020B0003030101060003" pitchFamily="34" charset="0"/>
                <a:cs typeface="Arial" pitchFamily="34" charset="0"/>
              </a:rPr>
              <a:t>finance lui-même le trajet pour se rendre au travail (</a:t>
            </a:r>
            <a:r>
              <a:rPr lang="fr-CH" sz="1600" b="1" dirty="0" smtClean="0">
                <a:latin typeface="Raleway" panose="020B0003030101060003" pitchFamily="34" charset="0"/>
                <a:cs typeface="Arial" pitchFamily="34" charset="0"/>
              </a:rPr>
              <a:t>pas de </a:t>
            </a:r>
            <a:r>
              <a:rPr lang="fr-CH" sz="1600" b="1" dirty="0">
                <a:latin typeface="Raleway" panose="020B0003030101060003" pitchFamily="34" charset="0"/>
                <a:cs typeface="Arial" pitchFamily="34" charset="0"/>
              </a:rPr>
              <a:t>véhicule d’entreprise).</a:t>
            </a:r>
          </a:p>
          <a:p>
            <a:pPr marL="2155825" indent="-2155825" eaLnBrk="1" hangingPunct="1">
              <a:buNone/>
              <a:tabLst>
                <a:tab pos="2155825" algn="l"/>
              </a:tabLst>
            </a:pPr>
            <a:endParaRPr lang="fr-CH" sz="1600" dirty="0">
              <a:latin typeface="Raleway" panose="020B0003030101060003" pitchFamily="34" charset="0"/>
              <a:cs typeface="Arial" pitchFamily="34" charset="0"/>
            </a:endParaRPr>
          </a:p>
          <a:p>
            <a:pPr marL="2155825" indent="-2155825" eaLnBrk="1" hangingPunct="1">
              <a:buNone/>
              <a:tabLst>
                <a:tab pos="2155825" algn="l"/>
              </a:tabLst>
            </a:pPr>
            <a:r>
              <a:rPr lang="fr-CH" sz="1600" b="1" dirty="0">
                <a:latin typeface="Raleway" panose="020B0003030101060003" pitchFamily="34" charset="0"/>
                <a:cs typeface="Arial" pitchFamily="34" charset="0"/>
              </a:rPr>
              <a:t>Groupe </a:t>
            </a:r>
            <a:r>
              <a:rPr lang="fr-CH" sz="1600" b="1" dirty="0" smtClean="0">
                <a:latin typeface="Raleway" panose="020B0003030101060003" pitchFamily="34" charset="0"/>
                <a:cs typeface="Arial" pitchFamily="34" charset="0"/>
              </a:rPr>
              <a:t>2 </a:t>
            </a:r>
            <a:r>
              <a:rPr lang="fr-CH" sz="1600" dirty="0">
                <a:latin typeface="Raleway" panose="020B0003030101060003" pitchFamily="34" charset="0"/>
                <a:cs typeface="Arial" pitchFamily="34" charset="0"/>
              </a:rPr>
              <a:t>:	</a:t>
            </a:r>
            <a:r>
              <a:rPr lang="fr-CH" sz="1600" b="1" dirty="0">
                <a:latin typeface="Raleway" panose="020B0003030101060003" pitchFamily="34" charset="0"/>
                <a:cs typeface="Arial" pitchFamily="34" charset="0"/>
              </a:rPr>
              <a:t>L’employé reçoit CHF 0,70 par kilomètre pour le trajet pour se rendre au travail.</a:t>
            </a:r>
          </a:p>
          <a:p>
            <a:pPr marL="2155825" indent="-2155825" eaLnBrk="1" hangingPunct="1">
              <a:buNone/>
              <a:tabLst>
                <a:tab pos="2155825" algn="l"/>
              </a:tabLst>
            </a:pPr>
            <a:endParaRPr lang="fr-CH" sz="1600" dirty="0">
              <a:latin typeface="Raleway" panose="020B0003030101060003" pitchFamily="34" charset="0"/>
              <a:cs typeface="Arial" pitchFamily="34" charset="0"/>
            </a:endParaRPr>
          </a:p>
          <a:p>
            <a:pPr marL="2155825" indent="-2155825" eaLnBrk="1" hangingPunct="1">
              <a:buNone/>
              <a:tabLst>
                <a:tab pos="2155825" algn="l"/>
              </a:tabLst>
            </a:pPr>
            <a:r>
              <a:rPr lang="fr-CH" sz="1600" b="1" dirty="0">
                <a:latin typeface="Raleway" panose="020B0003030101060003" pitchFamily="34" charset="0"/>
                <a:cs typeface="Arial" pitchFamily="34" charset="0"/>
              </a:rPr>
              <a:t>Groupe </a:t>
            </a:r>
            <a:r>
              <a:rPr lang="fr-CH" sz="1600" b="1" dirty="0" smtClean="0">
                <a:latin typeface="Raleway" panose="020B0003030101060003" pitchFamily="34" charset="0"/>
                <a:cs typeface="Arial" pitchFamily="34" charset="0"/>
              </a:rPr>
              <a:t>3 </a:t>
            </a:r>
            <a:r>
              <a:rPr lang="fr-CH" sz="1600" dirty="0">
                <a:latin typeface="Raleway" panose="020B0003030101060003" pitchFamily="34" charset="0"/>
                <a:cs typeface="Arial" pitchFamily="34" charset="0"/>
              </a:rPr>
              <a:t>:	</a:t>
            </a:r>
            <a:r>
              <a:rPr lang="fr-CH" sz="1600" b="1" dirty="0">
                <a:latin typeface="Raleway" panose="020B0003030101060003" pitchFamily="34" charset="0"/>
                <a:cs typeface="Arial" pitchFamily="34" charset="0"/>
              </a:rPr>
              <a:t>L’employé a un véhicule d’entreprise pour l’utilisation privée et le trajet domicile travail.</a:t>
            </a:r>
          </a:p>
          <a:p>
            <a:pPr marL="2155825" indent="-2155825" eaLnBrk="1" hangingPunct="1">
              <a:buNone/>
              <a:tabLst>
                <a:tab pos="2155825" algn="l"/>
              </a:tabLst>
            </a:pPr>
            <a:endParaRPr lang="fr-CH" sz="1600" dirty="0">
              <a:latin typeface="Raleway" panose="020B0003030101060003" pitchFamily="34" charset="0"/>
              <a:cs typeface="Arial" pitchFamily="34" charset="0"/>
            </a:endParaRPr>
          </a:p>
          <a:p>
            <a:pPr marL="2155825" indent="-2155825" eaLnBrk="1" hangingPunct="1">
              <a:buNone/>
              <a:tabLst>
                <a:tab pos="2155825" algn="l"/>
              </a:tabLst>
            </a:pPr>
            <a:r>
              <a:rPr lang="fr-CH" sz="1600" b="1" dirty="0">
                <a:latin typeface="Raleway" panose="020B0003030101060003" pitchFamily="34" charset="0"/>
                <a:cs typeface="Arial" pitchFamily="34" charset="0"/>
              </a:rPr>
              <a:t>Groupe </a:t>
            </a:r>
            <a:r>
              <a:rPr lang="fr-CH" sz="1600" b="1" dirty="0" smtClean="0">
                <a:latin typeface="Raleway" panose="020B0003030101060003" pitchFamily="34" charset="0"/>
                <a:cs typeface="Arial" pitchFamily="34" charset="0"/>
              </a:rPr>
              <a:t>4 </a:t>
            </a:r>
            <a:r>
              <a:rPr lang="fr-CH" sz="1600" dirty="0">
                <a:latin typeface="Raleway" panose="020B0003030101060003" pitchFamily="34" charset="0"/>
                <a:cs typeface="Arial" pitchFamily="34" charset="0"/>
              </a:rPr>
              <a:t>:	</a:t>
            </a:r>
            <a:r>
              <a:rPr lang="fr-CH" sz="1600" b="1" dirty="0">
                <a:latin typeface="Raleway" panose="020B0003030101060003" pitchFamily="34" charset="0"/>
                <a:cs typeface="Arial" pitchFamily="34" charset="0"/>
              </a:rPr>
              <a:t>L’employé du service externe a un véhicule d’entreprise pour l’utilisation privée et le trajet </a:t>
            </a:r>
            <a:r>
              <a:rPr lang="fr-CH" sz="1600" b="1" dirty="0" smtClean="0">
                <a:latin typeface="Raleway" panose="020B0003030101060003" pitchFamily="34" charset="0"/>
                <a:cs typeface="Arial" pitchFamily="34" charset="0"/>
              </a:rPr>
              <a:t>domicile-travail.</a:t>
            </a:r>
            <a:endParaRPr lang="fr-CH" sz="1300" b="1" dirty="0">
              <a:latin typeface="Raleway" panose="020B0003030101060003" pitchFamily="34" charset="0"/>
              <a:cs typeface="Arial" pitchFamily="34" charset="0"/>
            </a:endParaRPr>
          </a:p>
        </p:txBody>
      </p:sp>
    </p:spTree>
    <p:extLst>
      <p:ext uri="{BB962C8B-B14F-4D97-AF65-F5344CB8AC3E}">
        <p14:creationId xmlns:p14="http://schemas.microsoft.com/office/powerpoint/2010/main" val="362088434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pied de page 3"/>
          <p:cNvSpPr>
            <a:spLocks noGrp="1"/>
          </p:cNvSpPr>
          <p:nvPr>
            <p:ph type="ftr" sz="quarter" idx="10"/>
          </p:nvPr>
        </p:nvSpPr>
        <p:spPr>
          <a:noFill/>
        </p:spPr>
        <p:txBody>
          <a:bodyPr/>
          <a:lstStyle/>
          <a:p>
            <a:r>
              <a:rPr lang="fr-CH" sz="1050" dirty="0" smtClean="0">
                <a:latin typeface="Raleway" panose="020B0003030101060003" pitchFamily="34" charset="0"/>
              </a:rPr>
              <a:t>OREF-Ordre romand des experts fiscaux diplômés - section valaisanne</a:t>
            </a:r>
            <a:endParaRPr lang="en-GB" sz="1050" dirty="0">
              <a:latin typeface="Raleway" panose="020B0003030101060003" pitchFamily="34" charset="0"/>
            </a:endParaRPr>
          </a:p>
        </p:txBody>
      </p:sp>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Impacts du FAIF : pas de véhicule d’entreprise</a:t>
            </a:r>
          </a:p>
        </p:txBody>
      </p:sp>
      <p:sp>
        <p:nvSpPr>
          <p:cNvPr id="4100" name="Rectangle 3"/>
          <p:cNvSpPr>
            <a:spLocks noGrp="1" noChangeArrowheads="1"/>
          </p:cNvSpPr>
          <p:nvPr>
            <p:ph type="body" idx="1"/>
          </p:nvPr>
        </p:nvSpPr>
        <p:spPr>
          <a:xfrm>
            <a:off x="323528" y="1653729"/>
            <a:ext cx="8133085" cy="4320480"/>
          </a:xfrm>
        </p:spPr>
        <p:txBody>
          <a:bodyPr/>
          <a:lstStyle/>
          <a:p>
            <a:pPr marL="0" indent="0" eaLnBrk="1" hangingPunct="1">
              <a:buNone/>
            </a:pPr>
            <a:r>
              <a:rPr lang="fr-CH" sz="2000" b="1" u="sng" dirty="0">
                <a:latin typeface="Raleway" panose="020B0003030101060003" pitchFamily="34" charset="0"/>
                <a:cs typeface="Arial" pitchFamily="34" charset="0"/>
              </a:rPr>
              <a:t>Exemple (</a:t>
            </a:r>
            <a:r>
              <a:rPr lang="fr-CH" sz="2000" b="1" u="sng" dirty="0" smtClean="0">
                <a:latin typeface="Raleway" panose="020B0003030101060003" pitchFamily="34" charset="0"/>
                <a:cs typeface="Arial" pitchFamily="34" charset="0"/>
              </a:rPr>
              <a:t>groupe 1</a:t>
            </a:r>
            <a:r>
              <a:rPr lang="fr-CH" sz="2000" b="1" u="sng" dirty="0">
                <a:latin typeface="Raleway" panose="020B0003030101060003" pitchFamily="34" charset="0"/>
                <a:cs typeface="Arial" pitchFamily="34" charset="0"/>
              </a:rPr>
              <a:t>) :</a:t>
            </a:r>
          </a:p>
          <a:p>
            <a:pPr marL="0" indent="0" eaLnBrk="1" hangingPunct="1">
              <a:buNone/>
            </a:pPr>
            <a:r>
              <a:rPr lang="fr-CH" b="1" dirty="0">
                <a:latin typeface="Raleway" panose="020B0003030101060003" pitchFamily="34" charset="0"/>
                <a:cs typeface="Arial" pitchFamily="34" charset="0"/>
              </a:rPr>
              <a:t>L’employé finance lui-même le trajet pour se rendre au travail (pas de véhicule d’entreprise)</a:t>
            </a:r>
          </a:p>
          <a:p>
            <a:pPr marL="0" indent="0" eaLnBrk="1" hangingPunct="1">
              <a:buNone/>
            </a:pPr>
            <a:endParaRPr lang="fr-CH" sz="1500" b="1" dirty="0">
              <a:latin typeface="Raleway" panose="020B0003030101060003" pitchFamily="34" charset="0"/>
              <a:cs typeface="Arial" pitchFamily="34" charset="0"/>
            </a:endParaRPr>
          </a:p>
          <a:p>
            <a:pPr marL="0" indent="0" eaLnBrk="1" hangingPunct="1">
              <a:buNone/>
              <a:tabLst>
                <a:tab pos="1793875" algn="l"/>
                <a:tab pos="2062163" algn="l"/>
              </a:tabLst>
            </a:pPr>
            <a:r>
              <a:rPr lang="fr-CH" sz="1500" b="1" dirty="0">
                <a:latin typeface="Raleway" panose="020B0003030101060003" pitchFamily="34" charset="0"/>
                <a:cs typeface="Arial" pitchFamily="34" charset="0"/>
              </a:rPr>
              <a:t>Certificat de salaire	:	</a:t>
            </a:r>
            <a:r>
              <a:rPr lang="fr-CH" sz="1500" dirty="0">
                <a:latin typeface="Raleway" panose="020B0003030101060003" pitchFamily="34" charset="0"/>
                <a:cs typeface="Arial" pitchFamily="34" charset="0"/>
              </a:rPr>
              <a:t>pas de mention (comme avant)</a:t>
            </a:r>
          </a:p>
          <a:p>
            <a:pPr marL="0" indent="0" eaLnBrk="1" hangingPunct="1">
              <a:buNone/>
            </a:pPr>
            <a:endParaRPr lang="fr-CH" sz="1500" b="1" dirty="0">
              <a:latin typeface="Raleway" panose="020B0003030101060003" pitchFamily="34" charset="0"/>
              <a:cs typeface="Arial" pitchFamily="34" charset="0"/>
            </a:endParaRPr>
          </a:p>
          <a:p>
            <a:pPr marL="0" indent="0" eaLnBrk="1" hangingPunct="1">
              <a:buNone/>
              <a:tabLst>
                <a:tab pos="1793875" algn="l"/>
                <a:tab pos="2062163" algn="l"/>
              </a:tabLst>
            </a:pPr>
            <a:r>
              <a:rPr lang="fr-CH" sz="1500" b="1" dirty="0">
                <a:latin typeface="Raleway" panose="020B0003030101060003" pitchFamily="34" charset="0"/>
                <a:cs typeface="Arial" pitchFamily="34" charset="0"/>
              </a:rPr>
              <a:t>Assurance sociale	:	</a:t>
            </a:r>
            <a:r>
              <a:rPr lang="fr-CH" sz="1500" dirty="0">
                <a:latin typeface="Raleway" panose="020B0003030101060003" pitchFamily="34" charset="0"/>
                <a:cs typeface="Arial" pitchFamily="34" charset="0"/>
              </a:rPr>
              <a:t>comme </a:t>
            </a:r>
            <a:r>
              <a:rPr lang="fr-CH" sz="1500" dirty="0" smtClean="0">
                <a:latin typeface="Raleway" panose="020B0003030101060003" pitchFamily="34" charset="0"/>
                <a:cs typeface="Arial" pitchFamily="34" charset="0"/>
              </a:rPr>
              <a:t>avant, pas d’impact</a:t>
            </a:r>
          </a:p>
          <a:p>
            <a:pPr marL="0" indent="0" eaLnBrk="1" hangingPunct="1">
              <a:buNone/>
              <a:tabLst>
                <a:tab pos="1793875" algn="l"/>
                <a:tab pos="2062163" algn="l"/>
              </a:tabLst>
            </a:pPr>
            <a:endParaRPr lang="fr-CH" sz="1500" b="1" dirty="0">
              <a:latin typeface="Raleway" panose="020B0003030101060003" pitchFamily="34" charset="0"/>
              <a:cs typeface="Arial" pitchFamily="34" charset="0"/>
            </a:endParaRPr>
          </a:p>
          <a:p>
            <a:pPr marL="0" indent="0" eaLnBrk="1" hangingPunct="1">
              <a:buNone/>
              <a:tabLst>
                <a:tab pos="1793875" algn="l"/>
                <a:tab pos="2062163" algn="l"/>
              </a:tabLst>
            </a:pPr>
            <a:r>
              <a:rPr lang="fr-CH" sz="1500" b="1" dirty="0">
                <a:latin typeface="Raleway" panose="020B0003030101060003" pitchFamily="34" charset="0"/>
                <a:cs typeface="Arial" pitchFamily="34" charset="0"/>
              </a:rPr>
              <a:t>Déclaration fiscale 	:	</a:t>
            </a:r>
            <a:r>
              <a:rPr lang="fr-CH" sz="1500" dirty="0">
                <a:latin typeface="Raleway" panose="020B0003030101060003" pitchFamily="34" charset="0"/>
                <a:cs typeface="Arial" pitchFamily="34" charset="0"/>
              </a:rPr>
              <a:t>limitation de la déduction des frais de </a:t>
            </a:r>
            <a:r>
              <a:rPr lang="fr-CH" sz="1500" dirty="0" smtClean="0">
                <a:latin typeface="Raleway" panose="020B0003030101060003" pitchFamily="34" charset="0"/>
                <a:cs typeface="Arial" pitchFamily="34" charset="0"/>
              </a:rPr>
              <a:t>déplacement, suite au FAIF </a:t>
            </a:r>
            <a:r>
              <a:rPr lang="fr-CH" sz="1500" dirty="0">
                <a:latin typeface="Raleway" panose="020B0003030101060003" pitchFamily="34" charset="0"/>
                <a:cs typeface="Arial" pitchFamily="34" charset="0"/>
              </a:rPr>
              <a:t>:</a:t>
            </a:r>
          </a:p>
          <a:p>
            <a:pPr marL="0" indent="0" eaLnBrk="1" hangingPunct="1">
              <a:buNone/>
              <a:tabLst>
                <a:tab pos="2062163" algn="l"/>
              </a:tabLst>
            </a:pPr>
            <a:r>
              <a:rPr lang="fr-CH" sz="1500" dirty="0">
                <a:latin typeface="Raleway" panose="020B0003030101060003" pitchFamily="34" charset="0"/>
                <a:cs typeface="Arial" pitchFamily="34" charset="0"/>
              </a:rPr>
              <a:t>	</a:t>
            </a:r>
            <a:r>
              <a:rPr lang="fr-CH" sz="1200" dirty="0">
                <a:latin typeface="Raleway" panose="020B0003030101060003" pitchFamily="34" charset="0"/>
                <a:cs typeface="Arial" pitchFamily="34" charset="0"/>
              </a:rPr>
              <a:t>impôt fédéral direct : max. CHF </a:t>
            </a:r>
            <a:r>
              <a:rPr lang="fr-CH" sz="1200" dirty="0" smtClean="0">
                <a:latin typeface="Raleway" panose="020B0003030101060003" pitchFamily="34" charset="0"/>
                <a:cs typeface="Arial" pitchFamily="34" charset="0"/>
              </a:rPr>
              <a:t>3000/an, dès </a:t>
            </a:r>
            <a:r>
              <a:rPr lang="fr-CH" sz="1200" dirty="0">
                <a:latin typeface="Raleway" panose="020B0003030101060003" pitchFamily="34" charset="0"/>
                <a:cs typeface="Arial" pitchFamily="34" charset="0"/>
              </a:rPr>
              <a:t>le </a:t>
            </a:r>
            <a:r>
              <a:rPr lang="fr-CH" sz="1200" dirty="0" smtClean="0">
                <a:latin typeface="Raleway" panose="020B0003030101060003" pitchFamily="34" charset="0"/>
                <a:cs typeface="Arial" pitchFamily="34" charset="0"/>
              </a:rPr>
              <a:t>01,01,2016</a:t>
            </a:r>
            <a:endParaRPr lang="fr-CH" sz="1200" dirty="0">
              <a:latin typeface="Raleway" panose="020B0003030101060003" pitchFamily="34" charset="0"/>
              <a:cs typeface="Arial" pitchFamily="34" charset="0"/>
            </a:endParaRPr>
          </a:p>
          <a:p>
            <a:pPr marL="0" indent="0" eaLnBrk="1" hangingPunct="1">
              <a:buNone/>
              <a:tabLst>
                <a:tab pos="2062163" algn="l"/>
              </a:tabLst>
            </a:pPr>
            <a:r>
              <a:rPr lang="fr-CH" sz="1200" dirty="0">
                <a:latin typeface="Raleway" panose="020B0003030101060003" pitchFamily="34" charset="0"/>
                <a:cs typeface="Arial" pitchFamily="34" charset="0"/>
              </a:rPr>
              <a:t>	impôt cantonal/communal : variable</a:t>
            </a:r>
          </a:p>
          <a:p>
            <a:pPr marL="0" indent="0" eaLnBrk="1" hangingPunct="1">
              <a:buNone/>
            </a:pPr>
            <a:endParaRPr lang="fr-CH" sz="1200" dirty="0">
              <a:latin typeface="Arial" pitchFamily="34" charset="0"/>
              <a:cs typeface="Arial" pitchFamily="34" charset="0"/>
            </a:endParaRPr>
          </a:p>
          <a:p>
            <a:pPr marL="0" indent="0" eaLnBrk="1" hangingPunct="1">
              <a:buNone/>
              <a:tabLst>
                <a:tab pos="1793875" algn="l"/>
                <a:tab pos="2062163" algn="l"/>
              </a:tabLst>
            </a:pPr>
            <a:r>
              <a:rPr lang="fr-CH" sz="1500" b="1" dirty="0">
                <a:latin typeface="Raleway" panose="020B0003030101060003" pitchFamily="34" charset="0"/>
                <a:cs typeface="Arial" pitchFamily="34" charset="0"/>
              </a:rPr>
              <a:t>Recommandation	:</a:t>
            </a:r>
            <a:r>
              <a:rPr lang="fr-CH" sz="1500" dirty="0">
                <a:latin typeface="Raleway" panose="020B0003030101060003" pitchFamily="34" charset="0"/>
                <a:cs typeface="Arial" pitchFamily="34" charset="0"/>
              </a:rPr>
              <a:t>	Etudier la possibilité d’un déménagement</a:t>
            </a:r>
          </a:p>
          <a:p>
            <a:pPr marL="0" indent="0" eaLnBrk="1" hangingPunct="1">
              <a:buNone/>
              <a:tabLst>
                <a:tab pos="2062163" algn="l"/>
              </a:tabLst>
            </a:pPr>
            <a:r>
              <a:rPr lang="fr-CH" sz="1500" b="1" dirty="0">
                <a:latin typeface="Raleway" panose="020B0003030101060003" pitchFamily="34" charset="0"/>
                <a:cs typeface="Arial" pitchFamily="34" charset="0"/>
              </a:rPr>
              <a:t>	</a:t>
            </a:r>
            <a:r>
              <a:rPr lang="fr-CH" sz="1200" dirty="0">
                <a:latin typeface="Raleway" panose="020B0003030101060003" pitchFamily="34" charset="0"/>
                <a:cs typeface="Arial" pitchFamily="34" charset="0"/>
              </a:rPr>
              <a:t>Trajet domicile lieu de travail de max. 4286 km/an avec 220 jours de travail : 	9,75 km par trajet (domicile – lieu de travail)</a:t>
            </a:r>
            <a:endParaRPr lang="fr-CH" sz="1200" b="1" dirty="0">
              <a:latin typeface="Raleway" panose="020B0003030101060003" pitchFamily="34" charset="0"/>
              <a:cs typeface="Arial" pitchFamily="34" charset="0"/>
            </a:endParaRPr>
          </a:p>
          <a:p>
            <a:pPr eaLnBrk="1" hangingPunct="1">
              <a:buFontTx/>
              <a:buNone/>
            </a:pPr>
            <a:r>
              <a:rPr lang="fr-FR" sz="2400" dirty="0"/>
              <a:t>	</a:t>
            </a:r>
            <a:endParaRPr lang="fr-CH" sz="2400" dirty="0"/>
          </a:p>
        </p:txBody>
      </p:sp>
    </p:spTree>
    <p:extLst>
      <p:ext uri="{BB962C8B-B14F-4D97-AF65-F5344CB8AC3E}">
        <p14:creationId xmlns:p14="http://schemas.microsoft.com/office/powerpoint/2010/main" val="340704842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pied de page 3"/>
          <p:cNvSpPr>
            <a:spLocks noGrp="1"/>
          </p:cNvSpPr>
          <p:nvPr>
            <p:ph type="ftr" sz="quarter" idx="10"/>
          </p:nvPr>
        </p:nvSpPr>
        <p:spPr>
          <a:noFill/>
        </p:spPr>
        <p:txBody>
          <a:bodyPr/>
          <a:lstStyle/>
          <a:p>
            <a:r>
              <a:rPr lang="fr-CH" sz="1050" dirty="0" smtClean="0">
                <a:latin typeface="Raleway" panose="020B0003030101060003" pitchFamily="34" charset="0"/>
              </a:rPr>
              <a:t>OREF-Ordre romand des experts fiscaux diplômés - section valaisanne</a:t>
            </a:r>
            <a:endParaRPr lang="en-GB" sz="1050" dirty="0">
              <a:latin typeface="Raleway" panose="020B0003030101060003" pitchFamily="34" charset="0"/>
            </a:endParaRPr>
          </a:p>
        </p:txBody>
      </p:sp>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Impacts du FAIF : pas de véhicule d’entreprise</a:t>
            </a:r>
          </a:p>
        </p:txBody>
      </p:sp>
      <p:sp>
        <p:nvSpPr>
          <p:cNvPr id="4100" name="Rectangle 3"/>
          <p:cNvSpPr>
            <a:spLocks noGrp="1" noChangeArrowheads="1"/>
          </p:cNvSpPr>
          <p:nvPr>
            <p:ph type="body" idx="1"/>
          </p:nvPr>
        </p:nvSpPr>
        <p:spPr>
          <a:xfrm>
            <a:off x="323528" y="1653729"/>
            <a:ext cx="8133085" cy="4320480"/>
          </a:xfrm>
        </p:spPr>
        <p:txBody>
          <a:bodyPr/>
          <a:lstStyle/>
          <a:p>
            <a:pPr marL="0" indent="0" eaLnBrk="1" hangingPunct="1">
              <a:buNone/>
            </a:pPr>
            <a:r>
              <a:rPr lang="fr-CH" sz="2000" b="1" u="sng" dirty="0">
                <a:latin typeface="Raleway" panose="020B0003030101060003" pitchFamily="34" charset="0"/>
                <a:cs typeface="Arial" pitchFamily="34" charset="0"/>
              </a:rPr>
              <a:t>Exemple (</a:t>
            </a:r>
            <a:r>
              <a:rPr lang="fr-CH" sz="2000" b="1" u="sng" dirty="0" smtClean="0">
                <a:latin typeface="Raleway" panose="020B0003030101060003" pitchFamily="34" charset="0"/>
                <a:cs typeface="Arial" pitchFamily="34" charset="0"/>
              </a:rPr>
              <a:t>groupe 2) </a:t>
            </a:r>
            <a:r>
              <a:rPr lang="fr-CH" sz="2000" b="1" u="sng" dirty="0">
                <a:latin typeface="Raleway" panose="020B0003030101060003" pitchFamily="34" charset="0"/>
                <a:cs typeface="Arial" pitchFamily="34" charset="0"/>
              </a:rPr>
              <a:t>:</a:t>
            </a:r>
          </a:p>
          <a:p>
            <a:pPr marL="0" indent="0" eaLnBrk="1" hangingPunct="1">
              <a:buNone/>
            </a:pPr>
            <a:r>
              <a:rPr lang="fr-CH" b="1" dirty="0">
                <a:latin typeface="Raleway" panose="020B0003030101060003" pitchFamily="34" charset="0"/>
                <a:cs typeface="Arial" pitchFamily="34" charset="0"/>
              </a:rPr>
              <a:t>L’employé </a:t>
            </a:r>
            <a:r>
              <a:rPr lang="fr-CH" b="1" dirty="0" smtClean="0">
                <a:latin typeface="Raleway" panose="020B0003030101060003" pitchFamily="34" charset="0"/>
                <a:cs typeface="Arial" pitchFamily="34" charset="0"/>
              </a:rPr>
              <a:t>reçoit 70ct/km pour le trajet pour se rendre au lieu de travail</a:t>
            </a:r>
            <a:endParaRPr lang="fr-CH" b="1" dirty="0">
              <a:latin typeface="Raleway" panose="020B0003030101060003" pitchFamily="34" charset="0"/>
              <a:cs typeface="Arial" pitchFamily="34" charset="0"/>
            </a:endParaRPr>
          </a:p>
          <a:p>
            <a:pPr marL="0" indent="0" eaLnBrk="1" hangingPunct="1">
              <a:buNone/>
            </a:pPr>
            <a:endParaRPr lang="fr-CH" sz="1500" b="1" dirty="0">
              <a:latin typeface="Raleway" panose="020B0003030101060003" pitchFamily="34" charset="0"/>
              <a:cs typeface="Arial" pitchFamily="34" charset="0"/>
            </a:endParaRPr>
          </a:p>
          <a:p>
            <a:pPr marL="0" indent="0" eaLnBrk="1" hangingPunct="1">
              <a:buNone/>
              <a:tabLst>
                <a:tab pos="1793875" algn="l"/>
                <a:tab pos="2062163" algn="l"/>
              </a:tabLst>
            </a:pPr>
            <a:r>
              <a:rPr lang="fr-CH" sz="1500" b="1" dirty="0" smtClean="0">
                <a:latin typeface="Raleway" panose="020B0003030101060003" pitchFamily="34" charset="0"/>
                <a:cs typeface="Arial" pitchFamily="34" charset="0"/>
              </a:rPr>
              <a:t>Certificat de salaire	:	</a:t>
            </a:r>
            <a:r>
              <a:rPr lang="fr-CH" sz="1500" dirty="0" smtClean="0">
                <a:latin typeface="Raleway" panose="020B0003030101060003" pitchFamily="34" charset="0"/>
                <a:cs typeface="Arial" pitchFamily="34" charset="0"/>
              </a:rPr>
              <a:t>nouveau CM 17, montant à déclarer sous ch. 2.3 du NCS (pas case 		F à cocher)</a:t>
            </a:r>
          </a:p>
          <a:p>
            <a:pPr marL="0" indent="0" eaLnBrk="1" hangingPunct="1">
              <a:buNone/>
            </a:pPr>
            <a:endParaRPr lang="fr-CH" sz="1500" b="1" dirty="0">
              <a:latin typeface="Raleway" panose="020B0003030101060003" pitchFamily="34" charset="0"/>
              <a:cs typeface="Arial" pitchFamily="34" charset="0"/>
            </a:endParaRPr>
          </a:p>
          <a:p>
            <a:pPr marL="0" indent="0" eaLnBrk="1" hangingPunct="1">
              <a:buNone/>
              <a:tabLst>
                <a:tab pos="1793875" algn="l"/>
                <a:tab pos="2062163" algn="l"/>
              </a:tabLst>
            </a:pPr>
            <a:r>
              <a:rPr lang="fr-CH" sz="1500" b="1" dirty="0">
                <a:latin typeface="Raleway" panose="020B0003030101060003" pitchFamily="34" charset="0"/>
                <a:cs typeface="Arial" pitchFamily="34" charset="0"/>
              </a:rPr>
              <a:t>Assurance sociale	:	</a:t>
            </a:r>
            <a:r>
              <a:rPr lang="fr-CH" sz="1500" dirty="0" smtClean="0">
                <a:latin typeface="Raleway" panose="020B0003030101060003" pitchFamily="34" charset="0"/>
                <a:cs typeface="Arial" pitchFamily="34" charset="0"/>
              </a:rPr>
              <a:t>revenu soumis à AVS (DSD, CM 3006)</a:t>
            </a:r>
          </a:p>
          <a:p>
            <a:pPr marL="0" indent="0" eaLnBrk="1" hangingPunct="1">
              <a:buNone/>
              <a:tabLst>
                <a:tab pos="1793875" algn="l"/>
                <a:tab pos="2062163" algn="l"/>
              </a:tabLst>
            </a:pPr>
            <a:endParaRPr lang="fr-CH" sz="1500" b="1" dirty="0">
              <a:latin typeface="Raleway" panose="020B0003030101060003" pitchFamily="34" charset="0"/>
              <a:cs typeface="Arial" pitchFamily="34" charset="0"/>
            </a:endParaRPr>
          </a:p>
          <a:p>
            <a:pPr marL="0" indent="0" eaLnBrk="1" hangingPunct="1">
              <a:buNone/>
              <a:tabLst>
                <a:tab pos="1793875" algn="l"/>
                <a:tab pos="2062163" algn="l"/>
              </a:tabLst>
            </a:pPr>
            <a:r>
              <a:rPr lang="fr-CH" sz="1500" b="1" dirty="0">
                <a:latin typeface="Raleway" panose="020B0003030101060003" pitchFamily="34" charset="0"/>
                <a:cs typeface="Arial" pitchFamily="34" charset="0"/>
              </a:rPr>
              <a:t>Déclaration fiscale 	:	</a:t>
            </a:r>
            <a:r>
              <a:rPr lang="fr-CH" sz="1500" dirty="0">
                <a:latin typeface="Raleway" panose="020B0003030101060003" pitchFamily="34" charset="0"/>
                <a:cs typeface="Arial" pitchFamily="34" charset="0"/>
              </a:rPr>
              <a:t>limitation de la déduction des frais de </a:t>
            </a:r>
            <a:r>
              <a:rPr lang="fr-CH" sz="1500" dirty="0" smtClean="0">
                <a:latin typeface="Raleway" panose="020B0003030101060003" pitchFamily="34" charset="0"/>
                <a:cs typeface="Arial" pitchFamily="34" charset="0"/>
              </a:rPr>
              <a:t>déplacement, suite au FAIF </a:t>
            </a:r>
            <a:r>
              <a:rPr lang="fr-CH" sz="1500" dirty="0">
                <a:latin typeface="Raleway" panose="020B0003030101060003" pitchFamily="34" charset="0"/>
                <a:cs typeface="Arial" pitchFamily="34" charset="0"/>
              </a:rPr>
              <a:t>:</a:t>
            </a:r>
          </a:p>
          <a:p>
            <a:pPr marL="0" indent="0" eaLnBrk="1" hangingPunct="1">
              <a:buNone/>
              <a:tabLst>
                <a:tab pos="2062163" algn="l"/>
              </a:tabLst>
            </a:pPr>
            <a:r>
              <a:rPr lang="fr-CH" sz="1500" dirty="0">
                <a:latin typeface="Raleway" panose="020B0003030101060003" pitchFamily="34" charset="0"/>
                <a:cs typeface="Arial" pitchFamily="34" charset="0"/>
              </a:rPr>
              <a:t>	</a:t>
            </a:r>
            <a:r>
              <a:rPr lang="fr-CH" sz="1200" dirty="0">
                <a:latin typeface="Raleway" panose="020B0003030101060003" pitchFamily="34" charset="0"/>
                <a:cs typeface="Arial" pitchFamily="34" charset="0"/>
              </a:rPr>
              <a:t>impôt fédéral direct : max. CHF </a:t>
            </a:r>
            <a:r>
              <a:rPr lang="fr-CH" sz="1200" dirty="0" smtClean="0">
                <a:latin typeface="Raleway" panose="020B0003030101060003" pitchFamily="34" charset="0"/>
                <a:cs typeface="Arial" pitchFamily="34" charset="0"/>
              </a:rPr>
              <a:t>3000/an, dès </a:t>
            </a:r>
            <a:r>
              <a:rPr lang="fr-CH" sz="1200" dirty="0">
                <a:latin typeface="Raleway" panose="020B0003030101060003" pitchFamily="34" charset="0"/>
                <a:cs typeface="Arial" pitchFamily="34" charset="0"/>
              </a:rPr>
              <a:t>le </a:t>
            </a:r>
            <a:r>
              <a:rPr lang="fr-CH" sz="1200" dirty="0" smtClean="0">
                <a:latin typeface="Raleway" panose="020B0003030101060003" pitchFamily="34" charset="0"/>
                <a:cs typeface="Arial" pitchFamily="34" charset="0"/>
              </a:rPr>
              <a:t>01,01,2016</a:t>
            </a:r>
            <a:endParaRPr lang="fr-CH" sz="1200" dirty="0">
              <a:latin typeface="Raleway" panose="020B0003030101060003" pitchFamily="34" charset="0"/>
              <a:cs typeface="Arial" pitchFamily="34" charset="0"/>
            </a:endParaRPr>
          </a:p>
          <a:p>
            <a:pPr marL="0" indent="0" eaLnBrk="1" hangingPunct="1">
              <a:buNone/>
              <a:tabLst>
                <a:tab pos="2062163" algn="l"/>
              </a:tabLst>
            </a:pPr>
            <a:r>
              <a:rPr lang="fr-CH" sz="1200" dirty="0">
                <a:latin typeface="Raleway" panose="020B0003030101060003" pitchFamily="34" charset="0"/>
                <a:cs typeface="Arial" pitchFamily="34" charset="0"/>
              </a:rPr>
              <a:t>	impôt cantonal/communal : variable</a:t>
            </a:r>
          </a:p>
          <a:p>
            <a:pPr marL="0" indent="0" eaLnBrk="1" hangingPunct="1">
              <a:buNone/>
            </a:pPr>
            <a:endParaRPr lang="fr-CH" sz="1200" dirty="0">
              <a:latin typeface="Arial" pitchFamily="34" charset="0"/>
              <a:cs typeface="Arial" pitchFamily="34" charset="0"/>
            </a:endParaRPr>
          </a:p>
          <a:p>
            <a:pPr marL="0" indent="0" eaLnBrk="1" hangingPunct="1">
              <a:buNone/>
              <a:tabLst>
                <a:tab pos="1793875" algn="l"/>
                <a:tab pos="2062163" algn="l"/>
              </a:tabLst>
            </a:pPr>
            <a:r>
              <a:rPr lang="fr-CH" sz="1500" b="1" dirty="0">
                <a:latin typeface="Raleway" panose="020B0003030101060003" pitchFamily="34" charset="0"/>
                <a:cs typeface="Arial" pitchFamily="34" charset="0"/>
              </a:rPr>
              <a:t>Recommandation	:</a:t>
            </a:r>
            <a:r>
              <a:rPr lang="fr-CH" sz="1500" dirty="0">
                <a:latin typeface="Raleway" panose="020B0003030101060003" pitchFamily="34" charset="0"/>
                <a:cs typeface="Arial" pitchFamily="34" charset="0"/>
              </a:rPr>
              <a:t>	Etudier la possibilité d’un </a:t>
            </a:r>
            <a:r>
              <a:rPr lang="fr-CH" sz="1500" dirty="0" smtClean="0">
                <a:latin typeface="Raleway" panose="020B0003030101060003" pitchFamily="34" charset="0"/>
                <a:cs typeface="Arial" pitchFamily="34" charset="0"/>
              </a:rPr>
              <a:t>déménagement, car l’indemnité apparaît 		désormais comme un salaire net</a:t>
            </a:r>
            <a:endParaRPr lang="fr-CH" sz="1500" dirty="0">
              <a:latin typeface="Raleway" panose="020B0003030101060003" pitchFamily="34" charset="0"/>
              <a:cs typeface="Arial" pitchFamily="34" charset="0"/>
            </a:endParaRPr>
          </a:p>
          <a:p>
            <a:pPr marL="0" indent="0" eaLnBrk="1" hangingPunct="1">
              <a:buNone/>
              <a:tabLst>
                <a:tab pos="2062163" algn="l"/>
              </a:tabLst>
            </a:pPr>
            <a:r>
              <a:rPr lang="fr-CH" sz="1500" b="1" dirty="0">
                <a:latin typeface="Raleway" panose="020B0003030101060003" pitchFamily="34" charset="0"/>
                <a:cs typeface="Arial" pitchFamily="34" charset="0"/>
              </a:rPr>
              <a:t>	</a:t>
            </a:r>
            <a:r>
              <a:rPr lang="fr-FR" sz="2400" dirty="0"/>
              <a:t>	</a:t>
            </a:r>
            <a:endParaRPr lang="fr-CH" sz="2400" dirty="0"/>
          </a:p>
        </p:txBody>
      </p:sp>
    </p:spTree>
    <p:extLst>
      <p:ext uri="{BB962C8B-B14F-4D97-AF65-F5344CB8AC3E}">
        <p14:creationId xmlns:p14="http://schemas.microsoft.com/office/powerpoint/2010/main" val="329604366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pied de page 3"/>
          <p:cNvSpPr>
            <a:spLocks noGrp="1"/>
          </p:cNvSpPr>
          <p:nvPr>
            <p:ph type="ftr" sz="quarter" idx="10"/>
          </p:nvPr>
        </p:nvSpPr>
        <p:spPr>
          <a:noFill/>
        </p:spPr>
        <p:txBody>
          <a:bodyPr/>
          <a:lstStyle/>
          <a:p>
            <a:r>
              <a:rPr lang="fr-CH" sz="1050" dirty="0" smtClean="0">
                <a:latin typeface="Raleway" panose="020B0003030101060003" pitchFamily="34" charset="0"/>
              </a:rPr>
              <a:t>OREF-Ordre romand des experts fiscaux diplômés - section valaisanne</a:t>
            </a:r>
            <a:endParaRPr lang="en-GB" sz="1050" dirty="0">
              <a:latin typeface="Raleway" panose="020B0003030101060003" pitchFamily="34" charset="0"/>
            </a:endParaRPr>
          </a:p>
        </p:txBody>
      </p:sp>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Impacts du FAIF : véhicule d’entreprise</a:t>
            </a:r>
          </a:p>
        </p:txBody>
      </p:sp>
      <p:sp>
        <p:nvSpPr>
          <p:cNvPr id="5" name="Rectangle 3"/>
          <p:cNvSpPr>
            <a:spLocks noGrp="1" noChangeArrowheads="1"/>
          </p:cNvSpPr>
          <p:nvPr>
            <p:ph type="body" idx="1"/>
          </p:nvPr>
        </p:nvSpPr>
        <p:spPr>
          <a:xfrm>
            <a:off x="251520" y="1700808"/>
            <a:ext cx="8568953" cy="4248472"/>
          </a:xfrm>
        </p:spPr>
        <p:txBody>
          <a:bodyPr/>
          <a:lstStyle/>
          <a:p>
            <a:pPr marL="0" indent="0" eaLnBrk="1" hangingPunct="1">
              <a:buNone/>
            </a:pPr>
            <a:r>
              <a:rPr lang="fr-CH" sz="2000" b="1" u="sng" dirty="0">
                <a:latin typeface="Raleway" panose="020B0003030101060003" pitchFamily="34" charset="0"/>
                <a:cs typeface="Arial" pitchFamily="34" charset="0"/>
              </a:rPr>
              <a:t>Exemple (groupe </a:t>
            </a:r>
            <a:r>
              <a:rPr lang="fr-CH" sz="2000" b="1" u="sng" dirty="0" smtClean="0">
                <a:latin typeface="Raleway" panose="020B0003030101060003" pitchFamily="34" charset="0"/>
                <a:cs typeface="Arial" pitchFamily="34" charset="0"/>
              </a:rPr>
              <a:t>3</a:t>
            </a:r>
            <a:r>
              <a:rPr lang="fr-CH" sz="2000" b="1" u="sng" dirty="0">
                <a:latin typeface="Raleway" panose="020B0003030101060003" pitchFamily="34" charset="0"/>
                <a:cs typeface="Arial" pitchFamily="34" charset="0"/>
              </a:rPr>
              <a:t>) :</a:t>
            </a:r>
          </a:p>
          <a:p>
            <a:pPr marL="0" indent="0" eaLnBrk="1" hangingPunct="1">
              <a:buNone/>
            </a:pPr>
            <a:r>
              <a:rPr lang="fr-CH" b="1" dirty="0">
                <a:latin typeface="Raleway" panose="020B0003030101060003" pitchFamily="34" charset="0"/>
                <a:cs typeface="Arial" pitchFamily="34" charset="0"/>
              </a:rPr>
              <a:t>L’employé a un véhicule d’entreprise pour l’utilisation privée et professionnelle</a:t>
            </a:r>
          </a:p>
          <a:p>
            <a:pPr marL="0" indent="0" eaLnBrk="1" hangingPunct="1">
              <a:buNone/>
            </a:pPr>
            <a:endParaRPr lang="fr-CH" sz="1500" b="1" dirty="0">
              <a:latin typeface="Raleway" panose="020B0003030101060003" pitchFamily="34" charset="0"/>
              <a:cs typeface="Arial" pitchFamily="34" charset="0"/>
            </a:endParaRPr>
          </a:p>
          <a:p>
            <a:pPr marL="0" indent="0" eaLnBrk="1" hangingPunct="1">
              <a:buNone/>
              <a:tabLst>
                <a:tab pos="1793875" algn="l"/>
                <a:tab pos="2062163" algn="l"/>
              </a:tabLst>
            </a:pPr>
            <a:r>
              <a:rPr lang="fr-CH" sz="1500" b="1" dirty="0">
                <a:latin typeface="Raleway" panose="020B0003030101060003" pitchFamily="34" charset="0"/>
                <a:cs typeface="Arial" pitchFamily="34" charset="0"/>
              </a:rPr>
              <a:t>Certificat de salaire	:	</a:t>
            </a:r>
            <a:r>
              <a:rPr lang="fr-CH" sz="1500" dirty="0">
                <a:latin typeface="Raleway" panose="020B0003030101060003" pitchFamily="34" charset="0"/>
                <a:cs typeface="Arial" pitchFamily="34" charset="0"/>
              </a:rPr>
              <a:t>déclaration de 0,8 % par mois du prix d’achat y.c. équipements 			spéciaux (hors TVA)</a:t>
            </a:r>
          </a:p>
          <a:p>
            <a:pPr marL="0" indent="0" eaLnBrk="1" hangingPunct="1">
              <a:buNone/>
              <a:tabLst>
                <a:tab pos="1793875" algn="l"/>
                <a:tab pos="2062163" algn="l"/>
              </a:tabLst>
            </a:pPr>
            <a:r>
              <a:rPr lang="fr-CH" sz="1500" dirty="0">
                <a:latin typeface="Raleway" panose="020B0003030101060003" pitchFamily="34" charset="0"/>
                <a:cs typeface="Arial" pitchFamily="34" charset="0"/>
              </a:rPr>
              <a:t>		coche dans le champ «F» transport gratuit du domicile au lieu de travail</a:t>
            </a:r>
          </a:p>
          <a:p>
            <a:pPr marL="0" indent="0" eaLnBrk="1" hangingPunct="1">
              <a:buNone/>
            </a:pPr>
            <a:endParaRPr lang="fr-CH" sz="1500" b="1" dirty="0">
              <a:latin typeface="Raleway" panose="020B0003030101060003" pitchFamily="34" charset="0"/>
              <a:cs typeface="Arial" pitchFamily="34" charset="0"/>
            </a:endParaRPr>
          </a:p>
          <a:p>
            <a:pPr marL="0" indent="0" eaLnBrk="1" hangingPunct="1">
              <a:buNone/>
              <a:tabLst>
                <a:tab pos="1793875" algn="l"/>
                <a:tab pos="2062163" algn="l"/>
              </a:tabLst>
            </a:pPr>
            <a:r>
              <a:rPr lang="fr-CH" sz="1500" b="1" dirty="0">
                <a:latin typeface="Raleway" panose="020B0003030101060003" pitchFamily="34" charset="0"/>
                <a:cs typeface="Arial" pitchFamily="34" charset="0"/>
              </a:rPr>
              <a:t>Déclaration fiscale 	:	</a:t>
            </a:r>
            <a:r>
              <a:rPr lang="fr-CH" sz="1500" dirty="0">
                <a:latin typeface="Raleway" panose="020B0003030101060003" pitchFamily="34" charset="0"/>
                <a:cs typeface="Arial" pitchFamily="34" charset="0"/>
              </a:rPr>
              <a:t>limitation de la déduction des frais de déplacement :</a:t>
            </a:r>
          </a:p>
          <a:p>
            <a:pPr marL="0" indent="0" eaLnBrk="1" hangingPunct="1">
              <a:buNone/>
              <a:tabLst>
                <a:tab pos="1793875" algn="l"/>
                <a:tab pos="2062163" algn="l"/>
              </a:tabLst>
            </a:pPr>
            <a:r>
              <a:rPr lang="fr-CH" sz="1500" dirty="0">
                <a:latin typeface="Raleway" panose="020B0003030101060003" pitchFamily="34" charset="0"/>
                <a:cs typeface="Arial" pitchFamily="34" charset="0"/>
              </a:rPr>
              <a:t>		</a:t>
            </a:r>
            <a:r>
              <a:rPr lang="fr-CH" sz="1200" dirty="0">
                <a:latin typeface="Raleway" panose="020B0003030101060003" pitchFamily="34" charset="0"/>
                <a:cs typeface="Arial" pitchFamily="34" charset="0"/>
              </a:rPr>
              <a:t>impôt fédéral direct : max. CHF </a:t>
            </a:r>
            <a:r>
              <a:rPr lang="fr-CH" sz="1200" dirty="0" smtClean="0">
                <a:latin typeface="Raleway" panose="020B0003030101060003" pitchFamily="34" charset="0"/>
                <a:cs typeface="Arial" pitchFamily="34" charset="0"/>
              </a:rPr>
              <a:t>3000/an, dès </a:t>
            </a:r>
            <a:r>
              <a:rPr lang="fr-CH" sz="1200" dirty="0">
                <a:latin typeface="Raleway" panose="020B0003030101060003" pitchFamily="34" charset="0"/>
                <a:cs typeface="Arial" pitchFamily="34" charset="0"/>
              </a:rPr>
              <a:t>le </a:t>
            </a:r>
            <a:r>
              <a:rPr lang="fr-CH" sz="1200" dirty="0" smtClean="0">
                <a:latin typeface="Raleway" panose="020B0003030101060003" pitchFamily="34" charset="0"/>
                <a:cs typeface="Arial" pitchFamily="34" charset="0"/>
              </a:rPr>
              <a:t>01,01,2016</a:t>
            </a:r>
            <a:endParaRPr lang="fr-CH" sz="1200" dirty="0">
              <a:latin typeface="Raleway" panose="020B0003030101060003" pitchFamily="34" charset="0"/>
              <a:cs typeface="Arial" pitchFamily="34" charset="0"/>
            </a:endParaRPr>
          </a:p>
          <a:p>
            <a:pPr marL="0" indent="0" eaLnBrk="1" hangingPunct="1">
              <a:buNone/>
              <a:tabLst>
                <a:tab pos="2062163" algn="l"/>
              </a:tabLst>
            </a:pPr>
            <a:r>
              <a:rPr lang="fr-CH" sz="1200" dirty="0">
                <a:latin typeface="Raleway" panose="020B0003030101060003" pitchFamily="34" charset="0"/>
                <a:cs typeface="Arial" pitchFamily="34" charset="0"/>
              </a:rPr>
              <a:t>	impôt cantonal/communal : variable</a:t>
            </a:r>
          </a:p>
          <a:p>
            <a:pPr marL="0" indent="0" eaLnBrk="1" hangingPunct="1">
              <a:buNone/>
              <a:tabLst>
                <a:tab pos="2062163" algn="l"/>
              </a:tabLst>
            </a:pPr>
            <a:r>
              <a:rPr lang="fr-CH" sz="1200" dirty="0">
                <a:latin typeface="Raleway" panose="020B0003030101060003" pitchFamily="34" charset="0"/>
                <a:cs typeface="Arial" pitchFamily="34" charset="0"/>
              </a:rPr>
              <a:t>	</a:t>
            </a:r>
            <a:r>
              <a:rPr lang="fr-CH" sz="1200" b="1" dirty="0">
                <a:solidFill>
                  <a:srgbClr val="FF0000"/>
                </a:solidFill>
                <a:latin typeface="Raleway" panose="020B0003030101060003" pitchFamily="34" charset="0"/>
                <a:cs typeface="Arial" pitchFamily="34" charset="0"/>
              </a:rPr>
              <a:t>déclaration de </a:t>
            </a:r>
            <a:r>
              <a:rPr lang="fr-CH" sz="1200" b="1" u="sng" dirty="0">
                <a:solidFill>
                  <a:srgbClr val="FF0000"/>
                </a:solidFill>
                <a:latin typeface="Raleway" panose="020B0003030101060003" pitchFamily="34" charset="0"/>
                <a:cs typeface="Arial" pitchFamily="34" charset="0"/>
              </a:rPr>
              <a:t>revenus fictifs supplémentaires</a:t>
            </a:r>
            <a:r>
              <a:rPr lang="fr-CH" sz="1200" b="1" dirty="0">
                <a:solidFill>
                  <a:srgbClr val="FF0000"/>
                </a:solidFill>
                <a:latin typeface="Raleway" panose="020B0003030101060003" pitchFamily="34" charset="0"/>
                <a:cs typeface="Arial" pitchFamily="34" charset="0"/>
              </a:rPr>
              <a:t> en plus </a:t>
            </a:r>
            <a:r>
              <a:rPr lang="fr-CH" sz="1200" b="1" dirty="0" smtClean="0">
                <a:solidFill>
                  <a:srgbClr val="FF0000"/>
                </a:solidFill>
                <a:latin typeface="Raleway" panose="020B0003030101060003" pitchFamily="34" charset="0"/>
                <a:cs typeface="Arial" pitchFamily="34" charset="0"/>
              </a:rPr>
              <a:t>de la </a:t>
            </a:r>
            <a:r>
              <a:rPr lang="fr-CH" sz="1200" b="1" dirty="0">
                <a:solidFill>
                  <a:srgbClr val="FF0000"/>
                </a:solidFill>
                <a:latin typeface="Raleway" panose="020B0003030101060003" pitchFamily="34" charset="0"/>
                <a:cs typeface="Arial" pitchFamily="34" charset="0"/>
              </a:rPr>
              <a:t>part privée (= impact </a:t>
            </a:r>
            <a:r>
              <a:rPr lang="fr-CH" sz="1200" b="1" dirty="0" smtClean="0">
                <a:solidFill>
                  <a:srgbClr val="FF0000"/>
                </a:solidFill>
                <a:latin typeface="Raleway" panose="020B0003030101060003" pitchFamily="34" charset="0"/>
                <a:cs typeface="Arial" pitchFamily="34" charset="0"/>
              </a:rPr>
              <a:t>sur 	la déclaration fiscale et pas sur le NCS) et de la non déduction des frais de 	déplacement</a:t>
            </a:r>
            <a:endParaRPr lang="fr-CH" sz="1200" b="1" dirty="0">
              <a:solidFill>
                <a:srgbClr val="FF0000"/>
              </a:solidFill>
              <a:latin typeface="Raleway" panose="020B0003030101060003" pitchFamily="34" charset="0"/>
              <a:cs typeface="Arial" pitchFamily="34" charset="0"/>
            </a:endParaRPr>
          </a:p>
          <a:p>
            <a:pPr marL="0" indent="0" eaLnBrk="1" hangingPunct="1">
              <a:buNone/>
            </a:pPr>
            <a:endParaRPr lang="fr-CH" sz="1200" dirty="0">
              <a:latin typeface="Arial" pitchFamily="34" charset="0"/>
              <a:cs typeface="Arial" pitchFamily="34" charset="0"/>
            </a:endParaRPr>
          </a:p>
          <a:p>
            <a:pPr marL="0" indent="0" eaLnBrk="1" hangingPunct="1">
              <a:buNone/>
              <a:tabLst>
                <a:tab pos="1793875" algn="l"/>
                <a:tab pos="2062163" algn="l"/>
              </a:tabLst>
            </a:pPr>
            <a:r>
              <a:rPr lang="fr-CH" sz="1500" b="1" dirty="0">
                <a:latin typeface="Raleway" panose="020B0003030101060003" pitchFamily="34" charset="0"/>
                <a:cs typeface="Arial" pitchFamily="34" charset="0"/>
              </a:rPr>
              <a:t>Assurance sociale	:</a:t>
            </a:r>
            <a:r>
              <a:rPr lang="fr-CH" sz="1500" dirty="0">
                <a:latin typeface="Raleway" panose="020B0003030101060003" pitchFamily="34" charset="0"/>
                <a:cs typeface="Arial" pitchFamily="34" charset="0"/>
              </a:rPr>
              <a:t>	pas dans le certificat de salaire, pas dans la comptabilité des salaires. 			En principe, pas de reprise ! </a:t>
            </a:r>
          </a:p>
          <a:p>
            <a:pPr marL="0" indent="0" eaLnBrk="1" hangingPunct="1">
              <a:buNone/>
            </a:pPr>
            <a:r>
              <a:rPr lang="fr-CH" sz="1500" b="1" dirty="0">
                <a:latin typeface="Raleway" panose="020B0003030101060003" pitchFamily="34" charset="0"/>
                <a:cs typeface="Arial" pitchFamily="34" charset="0"/>
              </a:rPr>
              <a:t>			</a:t>
            </a:r>
            <a:r>
              <a:rPr lang="fr-FR" sz="2400" dirty="0"/>
              <a:t>	</a:t>
            </a:r>
            <a:endParaRPr lang="fr-CH" sz="2400" dirty="0"/>
          </a:p>
        </p:txBody>
      </p:sp>
    </p:spTree>
    <p:extLst>
      <p:ext uri="{BB962C8B-B14F-4D97-AF65-F5344CB8AC3E}">
        <p14:creationId xmlns:p14="http://schemas.microsoft.com/office/powerpoint/2010/main" val="88621345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pied de page 3"/>
          <p:cNvSpPr>
            <a:spLocks noGrp="1"/>
          </p:cNvSpPr>
          <p:nvPr>
            <p:ph type="ftr" sz="quarter" idx="10"/>
          </p:nvPr>
        </p:nvSpPr>
        <p:spPr>
          <a:noFill/>
        </p:spPr>
        <p:txBody>
          <a:bodyPr/>
          <a:lstStyle/>
          <a:p>
            <a:r>
              <a:rPr lang="fr-CH" sz="1050" dirty="0" smtClean="0">
                <a:latin typeface="Raleway" panose="020B0003030101060003" pitchFamily="34" charset="0"/>
              </a:rPr>
              <a:t>OREF-Ordre romand des experts fiscaux diplômés - section valaisanne</a:t>
            </a:r>
            <a:endParaRPr lang="en-GB" sz="1050" dirty="0">
              <a:latin typeface="Raleway" panose="020B0003030101060003" pitchFamily="34" charset="0"/>
            </a:endParaRPr>
          </a:p>
        </p:txBody>
      </p:sp>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Impacts du FAIF : exemple véhicule d’entreprise</a:t>
            </a:r>
          </a:p>
        </p:txBody>
      </p:sp>
      <p:sp>
        <p:nvSpPr>
          <p:cNvPr id="4100" name="Rectangle 3"/>
          <p:cNvSpPr>
            <a:spLocks noGrp="1" noChangeArrowheads="1"/>
          </p:cNvSpPr>
          <p:nvPr>
            <p:ph type="body" idx="1"/>
          </p:nvPr>
        </p:nvSpPr>
        <p:spPr>
          <a:xfrm>
            <a:off x="251520" y="1700808"/>
            <a:ext cx="7772400" cy="4114800"/>
          </a:xfrm>
        </p:spPr>
        <p:txBody>
          <a:bodyPr/>
          <a:lstStyle/>
          <a:p>
            <a:pPr eaLnBrk="1" hangingPunct="1">
              <a:buNone/>
            </a:pPr>
            <a:r>
              <a:rPr lang="fr-CH" sz="2400" dirty="0">
                <a:latin typeface="Arial" pitchFamily="34" charset="0"/>
                <a:cs typeface="Arial" pitchFamily="34" charset="0"/>
              </a:rPr>
              <a:t>	</a:t>
            </a:r>
          </a:p>
          <a:p>
            <a:pPr lvl="1" eaLnBrk="1" hangingPunct="1">
              <a:buFontTx/>
              <a:buAutoNum type="arabicPeriod"/>
            </a:pPr>
            <a:endParaRPr lang="fr-CH" sz="2200" dirty="0"/>
          </a:p>
          <a:p>
            <a:pPr eaLnBrk="1" hangingPunct="1">
              <a:buFontTx/>
              <a:buNone/>
            </a:pPr>
            <a:r>
              <a:rPr lang="fr-FR" sz="2400" dirty="0"/>
              <a:t>	</a:t>
            </a:r>
            <a:endParaRPr lang="fr-CH" sz="2400" dirty="0"/>
          </a:p>
        </p:txBody>
      </p:sp>
      <p:sp>
        <p:nvSpPr>
          <p:cNvPr id="5" name="Rectangle 3"/>
          <p:cNvSpPr txBox="1">
            <a:spLocks noChangeArrowheads="1"/>
          </p:cNvSpPr>
          <p:nvPr/>
        </p:nvSpPr>
        <p:spPr bwMode="auto">
          <a:xfrm>
            <a:off x="285936" y="1700808"/>
            <a:ext cx="8568953" cy="4248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a:lstStyle>
          <a:p>
            <a:pPr marL="0" indent="0" eaLnBrk="1" hangingPunct="1">
              <a:buFontTx/>
              <a:buNone/>
            </a:pPr>
            <a:r>
              <a:rPr lang="fr-CH" sz="2000" b="1" u="sng" kern="0" dirty="0">
                <a:latin typeface="Raleway" panose="020B0003030101060003" pitchFamily="34" charset="0"/>
                <a:cs typeface="Arial" pitchFamily="34" charset="0"/>
              </a:rPr>
              <a:t>Exemple (groupe </a:t>
            </a:r>
            <a:r>
              <a:rPr lang="fr-CH" sz="2000" b="1" u="sng" kern="0" dirty="0" smtClean="0">
                <a:latin typeface="Raleway" panose="020B0003030101060003" pitchFamily="34" charset="0"/>
                <a:cs typeface="Arial" pitchFamily="34" charset="0"/>
              </a:rPr>
              <a:t>3 - suite) </a:t>
            </a:r>
            <a:r>
              <a:rPr lang="fr-CH" sz="2000" b="1" u="sng" kern="0" dirty="0">
                <a:latin typeface="Raleway" panose="020B0003030101060003" pitchFamily="34" charset="0"/>
                <a:cs typeface="Arial" pitchFamily="34" charset="0"/>
              </a:rPr>
              <a:t>:</a:t>
            </a:r>
          </a:p>
          <a:p>
            <a:pPr marL="0" indent="0" eaLnBrk="1" hangingPunct="1">
              <a:buFontTx/>
              <a:buNone/>
            </a:pPr>
            <a:endParaRPr lang="fr-CH" sz="1500" b="1" kern="0" dirty="0">
              <a:latin typeface="Raleway" panose="020B0003030101060003" pitchFamily="34" charset="0"/>
              <a:cs typeface="Arial" pitchFamily="34" charset="0"/>
            </a:endParaRPr>
          </a:p>
          <a:p>
            <a:pPr marL="0" indent="0" eaLnBrk="1" hangingPunct="1">
              <a:buFontTx/>
              <a:buNone/>
              <a:tabLst>
                <a:tab pos="1793875" algn="l"/>
                <a:tab pos="2062163" algn="l"/>
                <a:tab pos="3406775" algn="l"/>
                <a:tab pos="3856038" algn="l"/>
              </a:tabLst>
            </a:pPr>
            <a:endParaRPr lang="fr-CH" sz="1500" b="1" kern="0" dirty="0">
              <a:latin typeface="Raleway" panose="020B0003030101060003" pitchFamily="34" charset="0"/>
              <a:cs typeface="Arial" pitchFamily="34" charset="0"/>
            </a:endParaRPr>
          </a:p>
          <a:p>
            <a:pPr marL="0" indent="0" eaLnBrk="1" hangingPunct="1">
              <a:buFontTx/>
              <a:buNone/>
              <a:tabLst>
                <a:tab pos="1793875" algn="l"/>
                <a:tab pos="2062163" algn="l"/>
                <a:tab pos="3406775" algn="l"/>
                <a:tab pos="3856038" algn="l"/>
              </a:tabLst>
            </a:pPr>
            <a:r>
              <a:rPr lang="fr-CH" sz="1500" b="1" kern="0" dirty="0">
                <a:latin typeface="Raleway" panose="020B0003030101060003" pitchFamily="34" charset="0"/>
                <a:cs typeface="Arial" pitchFamily="34" charset="0"/>
              </a:rPr>
              <a:t>Trajet du domicile au lieu de travail	:	</a:t>
            </a:r>
            <a:r>
              <a:rPr lang="fr-CH" sz="1500" kern="0" dirty="0">
                <a:latin typeface="Raleway" panose="020B0003030101060003" pitchFamily="34" charset="0"/>
                <a:cs typeface="Arial" pitchFamily="34" charset="0"/>
              </a:rPr>
              <a:t>30 km, 220 jours de travail, </a:t>
            </a:r>
            <a:r>
              <a:rPr lang="fr-CH" sz="1500" u="sng" kern="0" dirty="0">
                <a:latin typeface="Raleway" panose="020B0003030101060003" pitchFamily="34" charset="0"/>
                <a:cs typeface="Arial" pitchFamily="34" charset="0"/>
              </a:rPr>
              <a:t>pas de service externe</a:t>
            </a:r>
          </a:p>
          <a:p>
            <a:pPr marL="0" indent="0" eaLnBrk="1" hangingPunct="1">
              <a:buFontTx/>
              <a:buNone/>
            </a:pPr>
            <a:endParaRPr lang="fr-CH" sz="1500" b="1" kern="0" dirty="0">
              <a:latin typeface="Raleway" panose="020B0003030101060003" pitchFamily="34" charset="0"/>
              <a:cs typeface="Arial" pitchFamily="34" charset="0"/>
            </a:endParaRPr>
          </a:p>
          <a:p>
            <a:pPr marL="0" indent="0" eaLnBrk="1" hangingPunct="1">
              <a:buFontTx/>
              <a:buNone/>
              <a:tabLst>
                <a:tab pos="896938" algn="l"/>
                <a:tab pos="1346200" algn="l"/>
                <a:tab pos="2062163" algn="l"/>
                <a:tab pos="4752975" algn="l"/>
                <a:tab pos="5383213" algn="l"/>
              </a:tabLst>
            </a:pPr>
            <a:r>
              <a:rPr lang="fr-CH" sz="1500" b="1" kern="0" dirty="0">
                <a:latin typeface="Raleway" panose="020B0003030101060003" pitchFamily="34" charset="0"/>
                <a:cs typeface="Arial" pitchFamily="34" charset="0"/>
              </a:rPr>
              <a:t>Trajet		:	</a:t>
            </a:r>
            <a:r>
              <a:rPr lang="fr-CH" sz="1500" kern="0" dirty="0">
                <a:latin typeface="Raleway" panose="020B0003030101060003" pitchFamily="34" charset="0"/>
                <a:cs typeface="Arial" pitchFamily="34" charset="0"/>
              </a:rPr>
              <a:t>220 jours x 30 km x 2 x 70 ct 	= 	</a:t>
            </a:r>
            <a:r>
              <a:rPr lang="fr-CH" sz="1500" kern="0" dirty="0" smtClean="0">
                <a:latin typeface="Raleway" panose="020B0003030101060003" pitchFamily="34" charset="0"/>
                <a:cs typeface="Arial" pitchFamily="34" charset="0"/>
              </a:rPr>
              <a:t>   CHF </a:t>
            </a:r>
            <a:r>
              <a:rPr lang="fr-CH" sz="1500" kern="0" dirty="0">
                <a:latin typeface="Raleway" panose="020B0003030101060003" pitchFamily="34" charset="0"/>
                <a:cs typeface="Arial" pitchFamily="34" charset="0"/>
              </a:rPr>
              <a:t>9’240</a:t>
            </a:r>
          </a:p>
          <a:p>
            <a:pPr marL="0" indent="0" eaLnBrk="1" hangingPunct="1">
              <a:buFontTx/>
              <a:buNone/>
              <a:tabLst>
                <a:tab pos="896938" algn="l"/>
                <a:tab pos="1346200" algn="l"/>
                <a:tab pos="2062163" algn="l"/>
                <a:tab pos="4752975" algn="l"/>
                <a:tab pos="5383213" algn="l"/>
              </a:tabLst>
            </a:pPr>
            <a:endParaRPr lang="fr-CH" sz="1500" kern="0" dirty="0">
              <a:latin typeface="Raleway" panose="020B0003030101060003" pitchFamily="34" charset="0"/>
              <a:cs typeface="Arial" pitchFamily="34" charset="0"/>
            </a:endParaRPr>
          </a:p>
          <a:p>
            <a:pPr marL="0" indent="0" eaLnBrk="1" hangingPunct="1">
              <a:buFontTx/>
              <a:buNone/>
              <a:tabLst>
                <a:tab pos="896938" algn="l"/>
                <a:tab pos="1346200" algn="l"/>
                <a:tab pos="2062163" algn="l"/>
                <a:tab pos="4752975" algn="l"/>
                <a:tab pos="5383213" algn="l"/>
              </a:tabLst>
            </a:pPr>
            <a:r>
              <a:rPr lang="fr-CH" sz="1500" kern="0" dirty="0">
                <a:latin typeface="Raleway" panose="020B0003030101060003" pitchFamily="34" charset="0"/>
                <a:cs typeface="Arial" pitchFamily="34" charset="0"/>
              </a:rPr>
              <a:t>Cons. fiscales	:	Revenu supplémentaire	:	 </a:t>
            </a:r>
            <a:r>
              <a:rPr lang="fr-CH" sz="1500" kern="0" dirty="0" smtClean="0">
                <a:latin typeface="Raleway" panose="020B0003030101060003" pitchFamily="34" charset="0"/>
                <a:cs typeface="Arial" pitchFamily="34" charset="0"/>
              </a:rPr>
              <a:t>  </a:t>
            </a:r>
            <a:r>
              <a:rPr lang="fr-CH" sz="1500" kern="0" dirty="0">
                <a:latin typeface="Raleway" panose="020B0003030101060003" pitchFamily="34" charset="0"/>
                <a:cs typeface="Arial" pitchFamily="34" charset="0"/>
              </a:rPr>
              <a:t>CHF 9’240</a:t>
            </a:r>
          </a:p>
          <a:p>
            <a:pPr marL="0" indent="0" eaLnBrk="1" hangingPunct="1">
              <a:spcBef>
                <a:spcPts val="300"/>
              </a:spcBef>
              <a:buFontTx/>
              <a:buNone/>
              <a:tabLst>
                <a:tab pos="896938" algn="l"/>
                <a:tab pos="1346200" algn="l"/>
                <a:tab pos="2062163" algn="l"/>
                <a:tab pos="4752975" algn="l"/>
                <a:tab pos="5383213" algn="l"/>
              </a:tabLst>
            </a:pPr>
            <a:r>
              <a:rPr lang="fr-CH" sz="1500" b="1" kern="0" dirty="0">
                <a:latin typeface="Raleway" panose="020B0003030101060003" pitchFamily="34" charset="0"/>
                <a:cs typeface="Arial" pitchFamily="34" charset="0"/>
              </a:rPr>
              <a:t>		</a:t>
            </a:r>
            <a:r>
              <a:rPr lang="fr-CH" sz="1500" kern="0" dirty="0">
                <a:latin typeface="Raleway" panose="020B0003030101060003" pitchFamily="34" charset="0"/>
                <a:cs typeface="Arial" pitchFamily="34" charset="0"/>
              </a:rPr>
              <a:t>	./. Limitation selon FAIF	:	- </a:t>
            </a:r>
            <a:r>
              <a:rPr lang="fr-CH" sz="1500" u="sng" kern="0" dirty="0">
                <a:latin typeface="Raleway" panose="020B0003030101060003" pitchFamily="34" charset="0"/>
                <a:cs typeface="Arial" pitchFamily="34" charset="0"/>
              </a:rPr>
              <a:t>CHF 3’000</a:t>
            </a:r>
            <a:r>
              <a:rPr lang="fr-CH" sz="1500" kern="0" dirty="0">
                <a:latin typeface="Raleway" panose="020B0003030101060003" pitchFamily="34" charset="0"/>
                <a:cs typeface="Arial" pitchFamily="34" charset="0"/>
              </a:rPr>
              <a:t>	</a:t>
            </a:r>
          </a:p>
          <a:p>
            <a:pPr marL="0" indent="0" eaLnBrk="1" hangingPunct="1">
              <a:spcBef>
                <a:spcPts val="300"/>
              </a:spcBef>
              <a:buFontTx/>
              <a:buNone/>
              <a:tabLst>
                <a:tab pos="896938" algn="l"/>
                <a:tab pos="1346200" algn="l"/>
                <a:tab pos="2062163" algn="l"/>
                <a:tab pos="4752975" algn="l"/>
                <a:tab pos="5383213" algn="l"/>
              </a:tabLst>
            </a:pPr>
            <a:r>
              <a:rPr lang="fr-CH" sz="1500" kern="0" dirty="0">
                <a:latin typeface="Raleway" panose="020B0003030101060003" pitchFamily="34" charset="0"/>
                <a:cs typeface="Arial" pitchFamily="34" charset="0"/>
              </a:rPr>
              <a:t>			= revenu supplémentaire	:	   CHF 6’240		</a:t>
            </a:r>
            <a:r>
              <a:rPr lang="fr-FR" sz="1500" kern="0" dirty="0">
                <a:latin typeface="Raleway" panose="020B0003030101060003" pitchFamily="34" charset="0"/>
                <a:cs typeface="Arial" pitchFamily="34" charset="0"/>
              </a:rPr>
              <a:t>	</a:t>
            </a:r>
          </a:p>
          <a:p>
            <a:pPr marL="0" indent="0" eaLnBrk="1" hangingPunct="1">
              <a:spcBef>
                <a:spcPts val="300"/>
              </a:spcBef>
              <a:buFontTx/>
              <a:buNone/>
              <a:tabLst>
                <a:tab pos="896938" algn="l"/>
                <a:tab pos="1346200" algn="l"/>
                <a:tab pos="2062163" algn="l"/>
                <a:tab pos="4752975" algn="l"/>
                <a:tab pos="5383213" algn="l"/>
              </a:tabLst>
            </a:pPr>
            <a:endParaRPr lang="fr-FR" sz="1500" kern="0" dirty="0">
              <a:latin typeface="Raleway" panose="020B0003030101060003" pitchFamily="34" charset="0"/>
              <a:cs typeface="Arial" pitchFamily="34" charset="0"/>
            </a:endParaRPr>
          </a:p>
          <a:p>
            <a:pPr marL="0" indent="0" eaLnBrk="1" hangingPunct="1">
              <a:spcBef>
                <a:spcPts val="300"/>
              </a:spcBef>
              <a:buFontTx/>
              <a:buNone/>
              <a:tabLst>
                <a:tab pos="896938" algn="l"/>
                <a:tab pos="1346200" algn="l"/>
                <a:tab pos="2062163" algn="l"/>
                <a:tab pos="4752975" algn="l"/>
                <a:tab pos="5383213" algn="l"/>
              </a:tabLst>
            </a:pPr>
            <a:r>
              <a:rPr lang="fr-FR" sz="1500" kern="0" dirty="0" smtClean="0">
                <a:latin typeface="Raleway" panose="020B0003030101060003" pitchFamily="34" charset="0"/>
                <a:cs typeface="Arial" pitchFamily="34" charset="0"/>
              </a:rPr>
              <a:t>Le </a:t>
            </a:r>
            <a:r>
              <a:rPr lang="fr-FR" sz="1500" kern="0" dirty="0" err="1" smtClean="0">
                <a:latin typeface="Raleway" panose="020B0003030101060003" pitchFamily="34" charset="0"/>
                <a:cs typeface="Arial" pitchFamily="34" charset="0"/>
              </a:rPr>
              <a:t>VSTax</a:t>
            </a:r>
            <a:r>
              <a:rPr lang="fr-FR" sz="1500" kern="0" dirty="0" smtClean="0">
                <a:latin typeface="Raleway" panose="020B0003030101060003" pitchFamily="34" charset="0"/>
                <a:cs typeface="Arial" pitchFamily="34" charset="0"/>
              </a:rPr>
              <a:t> sera adapté avec le rajout d’une rubrique particulière </a:t>
            </a:r>
            <a:r>
              <a:rPr lang="fr-FR" sz="1500" i="1" kern="0" dirty="0" smtClean="0">
                <a:latin typeface="Raleway" panose="020B0003030101060003" pitchFamily="34" charset="0"/>
                <a:cs typeface="Arial" pitchFamily="34" charset="0"/>
              </a:rPr>
              <a:t>« 2711 : différence frais de déplacement»</a:t>
            </a:r>
            <a:r>
              <a:rPr lang="fr-FR" sz="1500" kern="0" dirty="0" smtClean="0">
                <a:latin typeface="Raleway" panose="020B0003030101060003" pitchFamily="34" charset="0"/>
                <a:cs typeface="Arial" pitchFamily="34" charset="0"/>
              </a:rPr>
              <a:t>, présentée séparément de la </a:t>
            </a:r>
            <a:r>
              <a:rPr lang="fr-FR" sz="1500" i="1" kern="0" dirty="0" smtClean="0">
                <a:latin typeface="Raleway" panose="020B0003030101060003" pitchFamily="34" charset="0"/>
                <a:cs typeface="Arial" pitchFamily="34" charset="0"/>
              </a:rPr>
              <a:t>« 2710 différence entre la loi cantonale et la loi fédérale »</a:t>
            </a:r>
            <a:r>
              <a:rPr lang="fr-FR" sz="1500" kern="0" dirty="0" smtClean="0">
                <a:latin typeface="Raleway" panose="020B0003030101060003" pitchFamily="34" charset="0"/>
                <a:cs typeface="Arial" pitchFamily="34" charset="0"/>
              </a:rPr>
              <a:t>.</a:t>
            </a:r>
            <a:endParaRPr lang="fr-CH" sz="1200" i="1" kern="0" dirty="0">
              <a:latin typeface="Raleway" panose="020B0003030101060003" pitchFamily="34" charset="0"/>
              <a:cs typeface="Arial" pitchFamily="34" charset="0"/>
            </a:endParaRPr>
          </a:p>
        </p:txBody>
      </p:sp>
    </p:spTree>
    <p:extLst>
      <p:ext uri="{BB962C8B-B14F-4D97-AF65-F5344CB8AC3E}">
        <p14:creationId xmlns:p14="http://schemas.microsoft.com/office/powerpoint/2010/main" val="114607100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pied de page 3"/>
          <p:cNvSpPr>
            <a:spLocks noGrp="1"/>
          </p:cNvSpPr>
          <p:nvPr>
            <p:ph type="ftr" sz="quarter" idx="10"/>
          </p:nvPr>
        </p:nvSpPr>
        <p:spPr>
          <a:noFill/>
        </p:spPr>
        <p:txBody>
          <a:bodyPr/>
          <a:lstStyle/>
          <a:p>
            <a:r>
              <a:rPr lang="fr-CH" sz="1050" dirty="0" smtClean="0">
                <a:latin typeface="Raleway" panose="020B0003030101060003" pitchFamily="34" charset="0"/>
              </a:rPr>
              <a:t>OREF-Ordre romand des experts fiscaux diplômés - section valaisanne</a:t>
            </a:r>
            <a:endParaRPr lang="en-GB" sz="1050" dirty="0">
              <a:latin typeface="Raleway" panose="020B0003030101060003" pitchFamily="34" charset="0"/>
            </a:endParaRPr>
          </a:p>
        </p:txBody>
      </p:sp>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Impacts du FAIF : service externe</a:t>
            </a:r>
          </a:p>
        </p:txBody>
      </p:sp>
      <p:sp>
        <p:nvSpPr>
          <p:cNvPr id="4100" name="Rectangle 3"/>
          <p:cNvSpPr>
            <a:spLocks noGrp="1" noChangeArrowheads="1"/>
          </p:cNvSpPr>
          <p:nvPr>
            <p:ph type="body" idx="1"/>
          </p:nvPr>
        </p:nvSpPr>
        <p:spPr>
          <a:xfrm>
            <a:off x="327347" y="1505124"/>
            <a:ext cx="8133085" cy="4608512"/>
          </a:xfrm>
        </p:spPr>
        <p:txBody>
          <a:bodyPr/>
          <a:lstStyle/>
          <a:p>
            <a:pPr marL="0" indent="0" eaLnBrk="1" hangingPunct="1">
              <a:buNone/>
            </a:pPr>
            <a:endParaRPr lang="fr-CH" sz="900" b="1" u="sng" dirty="0" smtClean="0">
              <a:latin typeface="Raleway" panose="020B0003030101060003" pitchFamily="34" charset="0"/>
              <a:cs typeface="Arial" pitchFamily="34" charset="0"/>
            </a:endParaRPr>
          </a:p>
          <a:p>
            <a:pPr marL="0" indent="0" eaLnBrk="1" hangingPunct="1">
              <a:buNone/>
            </a:pPr>
            <a:r>
              <a:rPr lang="fr-CH" sz="2000" b="1" u="sng" dirty="0" smtClean="0">
                <a:latin typeface="Raleway" panose="020B0003030101060003" pitchFamily="34" charset="0"/>
                <a:cs typeface="Arial" pitchFamily="34" charset="0"/>
              </a:rPr>
              <a:t>Exemple </a:t>
            </a:r>
            <a:r>
              <a:rPr lang="fr-CH" sz="2000" b="1" u="sng" dirty="0">
                <a:latin typeface="Raleway" panose="020B0003030101060003" pitchFamily="34" charset="0"/>
                <a:cs typeface="Arial" pitchFamily="34" charset="0"/>
              </a:rPr>
              <a:t>(</a:t>
            </a:r>
            <a:r>
              <a:rPr lang="fr-CH" sz="2000" b="1" u="sng" dirty="0" smtClean="0">
                <a:latin typeface="Raleway" panose="020B0003030101060003" pitchFamily="34" charset="0"/>
                <a:cs typeface="Arial" pitchFamily="34" charset="0"/>
              </a:rPr>
              <a:t>groupe 4) </a:t>
            </a:r>
            <a:r>
              <a:rPr lang="fr-CH" sz="2000" b="1" u="sng" dirty="0">
                <a:latin typeface="Raleway" panose="020B0003030101060003" pitchFamily="34" charset="0"/>
                <a:cs typeface="Arial" pitchFamily="34" charset="0"/>
              </a:rPr>
              <a:t>:</a:t>
            </a:r>
          </a:p>
          <a:p>
            <a:pPr marL="0" indent="0" eaLnBrk="1" hangingPunct="1">
              <a:buNone/>
            </a:pPr>
            <a:endParaRPr lang="fr-CH" sz="1600" b="1" dirty="0">
              <a:latin typeface="Raleway" panose="020B0003030101060003" pitchFamily="34" charset="0"/>
              <a:cs typeface="Arial" pitchFamily="34" charset="0"/>
            </a:endParaRPr>
          </a:p>
          <a:p>
            <a:pPr marL="0" indent="0" eaLnBrk="1" hangingPunct="1">
              <a:buNone/>
            </a:pPr>
            <a:r>
              <a:rPr lang="fr-CH" b="1" dirty="0">
                <a:latin typeface="Raleway" panose="020B0003030101060003" pitchFamily="34" charset="0"/>
                <a:cs typeface="Arial" pitchFamily="34" charset="0"/>
              </a:rPr>
              <a:t>Véhicule d’entreprise </a:t>
            </a:r>
            <a:r>
              <a:rPr lang="fr-CH" sz="1600" b="1" dirty="0">
                <a:latin typeface="Raleway" panose="020B0003030101060003" pitchFamily="34" charset="0"/>
                <a:cs typeface="Arial" pitchFamily="34" charset="0"/>
              </a:rPr>
              <a:t>: </a:t>
            </a:r>
            <a:r>
              <a:rPr lang="fr-CH" sz="1600" dirty="0">
                <a:latin typeface="Raleway" panose="020B0003030101060003" pitchFamily="34" charset="0"/>
                <a:cs typeface="Arial" pitchFamily="34" charset="0"/>
              </a:rPr>
              <a:t>si l’employé possède un véhicule d’entreprise et travaille à temps complet ou partiel pour le service externe, l’employeur doit indiquer, sous chiffre 15, le pourcentage de l’activité externe.</a:t>
            </a:r>
          </a:p>
          <a:p>
            <a:pPr marL="0" lvl="0" indent="0" eaLnBrk="1" hangingPunct="1">
              <a:spcBef>
                <a:spcPts val="300"/>
              </a:spcBef>
              <a:buNone/>
              <a:tabLst>
                <a:tab pos="1793875" algn="l"/>
                <a:tab pos="2062163" algn="l"/>
                <a:tab pos="3406775" algn="l"/>
                <a:tab pos="3856038" algn="l"/>
              </a:tabLst>
            </a:pPr>
            <a:endParaRPr lang="fr-CH" sz="600" b="1" dirty="0">
              <a:solidFill>
                <a:srgbClr val="000000"/>
              </a:solidFill>
              <a:latin typeface="Raleway" panose="020B0003030101060003" pitchFamily="34" charset="0"/>
              <a:cs typeface="Arial" pitchFamily="34" charset="0"/>
            </a:endParaRPr>
          </a:p>
          <a:p>
            <a:pPr marL="0" lvl="0" indent="0" eaLnBrk="1" hangingPunct="1">
              <a:spcBef>
                <a:spcPct val="50000"/>
              </a:spcBef>
              <a:buNone/>
              <a:tabLst>
                <a:tab pos="1793875" algn="l"/>
                <a:tab pos="2062163" algn="l"/>
                <a:tab pos="3406775" algn="l"/>
                <a:tab pos="3856038" algn="l"/>
              </a:tabLst>
            </a:pPr>
            <a:r>
              <a:rPr lang="fr-CH" sz="1500" b="1" dirty="0">
                <a:solidFill>
                  <a:srgbClr val="000000"/>
                </a:solidFill>
                <a:latin typeface="Raleway" panose="020B0003030101060003" pitchFamily="34" charset="0"/>
                <a:cs typeface="Arial" pitchFamily="34" charset="0"/>
              </a:rPr>
              <a:t>Trajet du domicile au lieu de travail	:	</a:t>
            </a:r>
            <a:r>
              <a:rPr lang="fr-CH" sz="1500" dirty="0">
                <a:solidFill>
                  <a:srgbClr val="000000"/>
                </a:solidFill>
                <a:latin typeface="Raleway" panose="020B0003030101060003" pitchFamily="34" charset="0"/>
                <a:cs typeface="Arial" pitchFamily="34" charset="0"/>
              </a:rPr>
              <a:t>30 km, 40 % au service externe, plus que 132 				jours de travail</a:t>
            </a:r>
            <a:endParaRPr lang="fr-CH" sz="1500" b="1" dirty="0">
              <a:solidFill>
                <a:srgbClr val="000000"/>
              </a:solidFill>
              <a:latin typeface="Raleway" panose="020B0003030101060003" pitchFamily="34" charset="0"/>
              <a:cs typeface="Arial" pitchFamily="34" charset="0"/>
            </a:endParaRPr>
          </a:p>
          <a:p>
            <a:pPr marL="0" lvl="0" indent="0" eaLnBrk="1" hangingPunct="1">
              <a:spcBef>
                <a:spcPct val="50000"/>
              </a:spcBef>
              <a:buNone/>
              <a:tabLst>
                <a:tab pos="896938" algn="l"/>
                <a:tab pos="1346200" algn="l"/>
                <a:tab pos="2062163" algn="l"/>
                <a:tab pos="4752975" algn="l"/>
                <a:tab pos="5383213" algn="l"/>
              </a:tabLst>
            </a:pPr>
            <a:r>
              <a:rPr lang="fr-CH" sz="1500" b="1" dirty="0">
                <a:solidFill>
                  <a:srgbClr val="000000"/>
                </a:solidFill>
                <a:latin typeface="Raleway" panose="020B0003030101060003" pitchFamily="34" charset="0"/>
                <a:cs typeface="Arial" pitchFamily="34" charset="0"/>
              </a:rPr>
              <a:t>Trajet		:	</a:t>
            </a:r>
            <a:r>
              <a:rPr lang="fr-CH" sz="1500" dirty="0">
                <a:solidFill>
                  <a:srgbClr val="000000"/>
                </a:solidFill>
                <a:latin typeface="Raleway" panose="020B0003030101060003" pitchFamily="34" charset="0"/>
                <a:cs typeface="Arial" pitchFamily="34" charset="0"/>
              </a:rPr>
              <a:t>132 jours x </a:t>
            </a:r>
            <a:r>
              <a:rPr lang="fr-CH" sz="1500" dirty="0" smtClean="0">
                <a:solidFill>
                  <a:srgbClr val="000000"/>
                </a:solidFill>
                <a:latin typeface="Raleway" panose="020B0003030101060003" pitchFamily="34" charset="0"/>
                <a:cs typeface="Arial" pitchFamily="34" charset="0"/>
              </a:rPr>
              <a:t>30 km x 2 x 70 ct 	= 	   CHF 5’544</a:t>
            </a:r>
          </a:p>
          <a:p>
            <a:pPr marL="0" lvl="0" indent="0" eaLnBrk="1" hangingPunct="1">
              <a:spcBef>
                <a:spcPts val="0"/>
              </a:spcBef>
              <a:buNone/>
              <a:tabLst>
                <a:tab pos="896938" algn="l"/>
                <a:tab pos="1346200" algn="l"/>
                <a:tab pos="2062163" algn="l"/>
                <a:tab pos="4752975" algn="l"/>
                <a:tab pos="5383213" algn="l"/>
              </a:tabLst>
            </a:pPr>
            <a:r>
              <a:rPr lang="fr-CH" sz="1500" dirty="0" smtClean="0">
                <a:solidFill>
                  <a:srgbClr val="000000"/>
                </a:solidFill>
                <a:latin typeface="Raleway" panose="020B0003030101060003" pitchFamily="34" charset="0"/>
                <a:cs typeface="Arial" pitchFamily="34" charset="0"/>
              </a:rPr>
              <a:t>			</a:t>
            </a:r>
            <a:r>
              <a:rPr lang="fr-CH" sz="1000" dirty="0" smtClean="0">
                <a:solidFill>
                  <a:srgbClr val="000000"/>
                </a:solidFill>
                <a:latin typeface="Raleway" panose="020B0003030101060003" pitchFamily="34" charset="0"/>
                <a:cs typeface="Arial" pitchFamily="34" charset="0"/>
              </a:rPr>
              <a:t>(220 j x 60 %)</a:t>
            </a:r>
          </a:p>
          <a:p>
            <a:pPr marL="0" lvl="0" indent="0" eaLnBrk="1" hangingPunct="1">
              <a:spcBef>
                <a:spcPts val="0"/>
              </a:spcBef>
              <a:buNone/>
              <a:tabLst>
                <a:tab pos="896938" algn="l"/>
                <a:tab pos="1346200" algn="l"/>
                <a:tab pos="2062163" algn="l"/>
                <a:tab pos="4752975" algn="l"/>
                <a:tab pos="5383213" algn="l"/>
              </a:tabLst>
            </a:pPr>
            <a:endParaRPr lang="fr-CH" sz="100" dirty="0" smtClean="0">
              <a:solidFill>
                <a:srgbClr val="000000"/>
              </a:solidFill>
              <a:latin typeface="Raleway" panose="020B0003030101060003" pitchFamily="34" charset="0"/>
              <a:cs typeface="Arial" pitchFamily="34" charset="0"/>
            </a:endParaRPr>
          </a:p>
          <a:p>
            <a:pPr marL="0" lvl="0" indent="0" eaLnBrk="1" hangingPunct="1">
              <a:spcBef>
                <a:spcPct val="50000"/>
              </a:spcBef>
              <a:buNone/>
              <a:tabLst>
                <a:tab pos="896938" algn="l"/>
                <a:tab pos="1346200" algn="l"/>
                <a:tab pos="2062163" algn="l"/>
                <a:tab pos="4752975" algn="l"/>
                <a:tab pos="5383213" algn="l"/>
              </a:tabLst>
            </a:pPr>
            <a:r>
              <a:rPr lang="fr-CH" sz="1500" b="1" dirty="0" smtClean="0">
                <a:solidFill>
                  <a:srgbClr val="000000"/>
                </a:solidFill>
                <a:latin typeface="Raleway" panose="020B0003030101060003" pitchFamily="34" charset="0"/>
                <a:cs typeface="Arial" pitchFamily="34" charset="0"/>
              </a:rPr>
              <a:t>Cons. fiscales</a:t>
            </a:r>
            <a:r>
              <a:rPr lang="fr-CH" sz="1500" dirty="0" smtClean="0">
                <a:solidFill>
                  <a:srgbClr val="000000"/>
                </a:solidFill>
                <a:latin typeface="Raleway" panose="020B0003030101060003" pitchFamily="34" charset="0"/>
                <a:cs typeface="Arial" pitchFamily="34" charset="0"/>
              </a:rPr>
              <a:t>	:	Revenu supplémentaire	:	   CHF 5’544</a:t>
            </a:r>
          </a:p>
          <a:p>
            <a:pPr marL="0" lvl="0" indent="0" eaLnBrk="1" hangingPunct="1">
              <a:spcBef>
                <a:spcPts val="300"/>
              </a:spcBef>
              <a:buNone/>
              <a:tabLst>
                <a:tab pos="896938" algn="l"/>
                <a:tab pos="1346200" algn="l"/>
                <a:tab pos="2062163" algn="l"/>
                <a:tab pos="4752975" algn="l"/>
                <a:tab pos="5383213" algn="l"/>
              </a:tabLst>
            </a:pPr>
            <a:r>
              <a:rPr lang="fr-CH" sz="1500" b="1" dirty="0" smtClean="0">
                <a:solidFill>
                  <a:srgbClr val="000000"/>
                </a:solidFill>
                <a:latin typeface="Raleway" panose="020B0003030101060003" pitchFamily="34" charset="0"/>
                <a:cs typeface="Arial" pitchFamily="34" charset="0"/>
              </a:rPr>
              <a:t>		</a:t>
            </a:r>
            <a:r>
              <a:rPr lang="fr-CH" sz="1500" dirty="0" smtClean="0">
                <a:solidFill>
                  <a:srgbClr val="000000"/>
                </a:solidFill>
                <a:latin typeface="Raleway" panose="020B0003030101060003" pitchFamily="34" charset="0"/>
                <a:cs typeface="Arial" pitchFamily="34" charset="0"/>
              </a:rPr>
              <a:t>	./. Limitation selon FAIF	:	- </a:t>
            </a:r>
            <a:r>
              <a:rPr lang="fr-CH" sz="1500" u="sng" dirty="0" smtClean="0">
                <a:solidFill>
                  <a:srgbClr val="000000"/>
                </a:solidFill>
                <a:latin typeface="Raleway" panose="020B0003030101060003" pitchFamily="34" charset="0"/>
                <a:cs typeface="Arial" pitchFamily="34" charset="0"/>
              </a:rPr>
              <a:t>CHF 3’000</a:t>
            </a:r>
            <a:r>
              <a:rPr lang="fr-CH" sz="1500" dirty="0" smtClean="0">
                <a:solidFill>
                  <a:srgbClr val="000000"/>
                </a:solidFill>
                <a:latin typeface="Raleway" panose="020B0003030101060003" pitchFamily="34" charset="0"/>
                <a:cs typeface="Arial" pitchFamily="34" charset="0"/>
              </a:rPr>
              <a:t>	</a:t>
            </a:r>
          </a:p>
          <a:p>
            <a:pPr marL="0" lvl="0" indent="0" eaLnBrk="1" hangingPunct="1">
              <a:spcBef>
                <a:spcPts val="300"/>
              </a:spcBef>
              <a:buNone/>
              <a:tabLst>
                <a:tab pos="896938" algn="l"/>
                <a:tab pos="1346200" algn="l"/>
                <a:tab pos="2062163" algn="l"/>
                <a:tab pos="4752975" algn="l"/>
                <a:tab pos="5383213" algn="l"/>
              </a:tabLst>
            </a:pPr>
            <a:r>
              <a:rPr lang="fr-CH" sz="1500" dirty="0" smtClean="0">
                <a:solidFill>
                  <a:srgbClr val="000000"/>
                </a:solidFill>
                <a:latin typeface="Raleway" panose="020B0003030101060003" pitchFamily="34" charset="0"/>
                <a:cs typeface="Arial" pitchFamily="34" charset="0"/>
              </a:rPr>
              <a:t>			= revenu supplémentaire	:	   CHF 2’544</a:t>
            </a:r>
          </a:p>
          <a:p>
            <a:pPr marL="0" lvl="0" indent="0" eaLnBrk="1" hangingPunct="1">
              <a:spcBef>
                <a:spcPts val="300"/>
              </a:spcBef>
              <a:buNone/>
              <a:tabLst>
                <a:tab pos="896938" algn="l"/>
                <a:tab pos="1346200" algn="l"/>
                <a:tab pos="2062163" algn="l"/>
                <a:tab pos="4752975" algn="l"/>
                <a:tab pos="5383213" algn="l"/>
              </a:tabLst>
            </a:pPr>
            <a:endParaRPr lang="fr-CH" sz="800" dirty="0" smtClean="0">
              <a:solidFill>
                <a:srgbClr val="000000"/>
              </a:solidFill>
              <a:latin typeface="Raleway" panose="020B0003030101060003" pitchFamily="34" charset="0"/>
              <a:cs typeface="Arial" pitchFamily="34" charset="0"/>
            </a:endParaRPr>
          </a:p>
          <a:p>
            <a:pPr marL="0" lvl="0" indent="0" eaLnBrk="1" hangingPunct="1">
              <a:spcBef>
                <a:spcPts val="300"/>
              </a:spcBef>
              <a:buNone/>
              <a:tabLst>
                <a:tab pos="896938" algn="l"/>
                <a:tab pos="1346200" algn="l"/>
                <a:tab pos="2062163" algn="l"/>
                <a:tab pos="4752975" algn="l"/>
                <a:tab pos="5383213" algn="l"/>
              </a:tabLst>
            </a:pPr>
            <a:r>
              <a:rPr lang="fr-CH" sz="1600" dirty="0" smtClean="0">
                <a:latin typeface="Raleway" panose="020B0003030101060003" pitchFamily="34" charset="0"/>
              </a:rPr>
              <a:t>Simplification possible : taux forfaitaires pour la déclaration du travail en service externe au ch. 15 du certificat de salaire, selon annexe. </a:t>
            </a:r>
            <a:endParaRPr lang="fr-CH" sz="1600" dirty="0" smtClean="0">
              <a:solidFill>
                <a:srgbClr val="000000"/>
              </a:solidFill>
              <a:latin typeface="Raleway" panose="020B0003030101060003" pitchFamily="34" charset="0"/>
              <a:cs typeface="Arial" pitchFamily="34" charset="0"/>
            </a:endParaRPr>
          </a:p>
          <a:p>
            <a:pPr marL="0" lvl="0" indent="0" eaLnBrk="1" hangingPunct="1">
              <a:spcBef>
                <a:spcPts val="300"/>
              </a:spcBef>
              <a:buNone/>
              <a:tabLst>
                <a:tab pos="896938" algn="l"/>
                <a:tab pos="1346200" algn="l"/>
                <a:tab pos="2062163" algn="l"/>
                <a:tab pos="4752975" algn="l"/>
                <a:tab pos="5383213" algn="l"/>
              </a:tabLst>
            </a:pPr>
            <a:endParaRPr lang="fr-CH" sz="100" dirty="0">
              <a:solidFill>
                <a:srgbClr val="000000"/>
              </a:solidFill>
              <a:latin typeface="Raleway" panose="020B0003030101060003" pitchFamily="34" charset="0"/>
              <a:cs typeface="Arial" pitchFamily="34" charset="0"/>
            </a:endParaRPr>
          </a:p>
          <a:p>
            <a:pPr eaLnBrk="1" hangingPunct="1">
              <a:buFontTx/>
              <a:buNone/>
            </a:pPr>
            <a:endParaRPr lang="fr-CH" sz="2400" dirty="0"/>
          </a:p>
        </p:txBody>
      </p:sp>
    </p:spTree>
    <p:extLst>
      <p:ext uri="{BB962C8B-B14F-4D97-AF65-F5344CB8AC3E}">
        <p14:creationId xmlns:p14="http://schemas.microsoft.com/office/powerpoint/2010/main" val="369848099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pied de page 3"/>
          <p:cNvSpPr>
            <a:spLocks noGrp="1"/>
          </p:cNvSpPr>
          <p:nvPr>
            <p:ph type="ftr" sz="quarter" idx="10"/>
          </p:nvPr>
        </p:nvSpPr>
        <p:spPr>
          <a:noFill/>
        </p:spPr>
        <p:txBody>
          <a:bodyPr/>
          <a:lstStyle/>
          <a:p>
            <a:r>
              <a:rPr lang="fr-CH" sz="1050" dirty="0" smtClean="0">
                <a:latin typeface="Raleway" panose="020B0003030101060003" pitchFamily="34" charset="0"/>
              </a:rPr>
              <a:t>OREF-Ordre romand des experts fiscaux diplômés - section valaisanne</a:t>
            </a:r>
            <a:endParaRPr lang="en-GB" sz="1050" dirty="0">
              <a:latin typeface="Raleway" panose="020B0003030101060003" pitchFamily="34" charset="0"/>
            </a:endParaRPr>
          </a:p>
        </p:txBody>
      </p:sp>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Impacts du FAIF : recommandations pratiques</a:t>
            </a:r>
          </a:p>
        </p:txBody>
      </p:sp>
      <p:sp>
        <p:nvSpPr>
          <p:cNvPr id="4100" name="Rectangle 3"/>
          <p:cNvSpPr>
            <a:spLocks noGrp="1" noChangeArrowheads="1"/>
          </p:cNvSpPr>
          <p:nvPr>
            <p:ph type="body" idx="1"/>
          </p:nvPr>
        </p:nvSpPr>
        <p:spPr>
          <a:xfrm>
            <a:off x="251519" y="1556792"/>
            <a:ext cx="8205093" cy="4114800"/>
          </a:xfrm>
        </p:spPr>
        <p:txBody>
          <a:bodyPr/>
          <a:lstStyle/>
          <a:p>
            <a:pPr marL="0" indent="0" eaLnBrk="1" hangingPunct="1">
              <a:buNone/>
            </a:pPr>
            <a:r>
              <a:rPr lang="fr-CH" sz="2000" b="1" dirty="0" smtClean="0">
                <a:latin typeface="Raleway" panose="020B0003030101060003" pitchFamily="34" charset="0"/>
                <a:cs typeface="Arial" pitchFamily="34" charset="0"/>
              </a:rPr>
              <a:t>Conseils :</a:t>
            </a:r>
          </a:p>
          <a:p>
            <a:pPr marL="0" indent="0" eaLnBrk="1" hangingPunct="1">
              <a:buNone/>
            </a:pPr>
            <a:endParaRPr lang="fr-CH" sz="1400" b="1" dirty="0">
              <a:latin typeface="Raleway" panose="020B0003030101060003" pitchFamily="34" charset="0"/>
              <a:cs typeface="Arial" pitchFamily="34" charset="0"/>
            </a:endParaRPr>
          </a:p>
          <a:p>
            <a:pPr marL="457200" indent="-457200" eaLnBrk="1" hangingPunct="1">
              <a:buAutoNum type="arabicPeriod"/>
            </a:pPr>
            <a:r>
              <a:rPr lang="fr-CH" b="1" dirty="0" smtClean="0">
                <a:latin typeface="Raleway" panose="020B0003030101060003" pitchFamily="34" charset="0"/>
                <a:cs typeface="Arial" pitchFamily="34" charset="0"/>
              </a:rPr>
              <a:t>Prendre en considération cette nouveauté non seulement pour l’établissement des certificats de salaires (case F), mais aussi et surtout pour remplir correctement la DIPP 2016. </a:t>
            </a:r>
          </a:p>
          <a:p>
            <a:pPr marL="457200" indent="-457200" eaLnBrk="1" hangingPunct="1">
              <a:buAutoNum type="arabicPeriod"/>
            </a:pPr>
            <a:endParaRPr lang="fr-CH" sz="600" b="1" dirty="0" smtClean="0">
              <a:latin typeface="Raleway" panose="020B0003030101060003" pitchFamily="34" charset="0"/>
              <a:cs typeface="Arial" pitchFamily="34" charset="0"/>
            </a:endParaRPr>
          </a:p>
          <a:p>
            <a:pPr marL="457200" indent="-457200" eaLnBrk="1" hangingPunct="1">
              <a:buAutoNum type="arabicPeriod"/>
            </a:pPr>
            <a:r>
              <a:rPr lang="fr-CH" b="1" dirty="0" smtClean="0">
                <a:latin typeface="Raleway" panose="020B0003030101060003" pitchFamily="34" charset="0"/>
                <a:cs typeface="Arial" pitchFamily="34" charset="0"/>
              </a:rPr>
              <a:t>Rendre attentif son personnel en expliquant les règles et conséquences de cette nouveauté «technique»</a:t>
            </a:r>
          </a:p>
          <a:p>
            <a:pPr marL="457200" indent="-457200" eaLnBrk="1" hangingPunct="1">
              <a:buAutoNum type="arabicPeriod"/>
            </a:pPr>
            <a:endParaRPr lang="fr-CH" sz="600" b="1" dirty="0" smtClean="0">
              <a:latin typeface="Raleway" panose="020B0003030101060003" pitchFamily="34" charset="0"/>
              <a:cs typeface="Arial" pitchFamily="34" charset="0"/>
            </a:endParaRPr>
          </a:p>
          <a:p>
            <a:pPr marL="457200" indent="-457200" eaLnBrk="1" hangingPunct="1">
              <a:buAutoNum type="arabicPeriod"/>
            </a:pPr>
            <a:r>
              <a:rPr lang="fr-CH" b="1" dirty="0" smtClean="0">
                <a:latin typeface="Raleway" panose="020B0003030101060003" pitchFamily="34" charset="0"/>
                <a:cs typeface="Arial" pitchFamily="34" charset="0"/>
              </a:rPr>
              <a:t>Vérifier spécialement les clients qui ont des véhicules d’entreprises (ex. patrons de PME, cadres, employés service externe)</a:t>
            </a:r>
          </a:p>
          <a:p>
            <a:pPr marL="0" indent="0" eaLnBrk="1" hangingPunct="1">
              <a:buNone/>
            </a:pPr>
            <a:endParaRPr lang="fr-CH" sz="600" b="1" dirty="0" smtClean="0">
              <a:latin typeface="Raleway" panose="020B0003030101060003" pitchFamily="34" charset="0"/>
              <a:cs typeface="Arial" pitchFamily="34" charset="0"/>
            </a:endParaRPr>
          </a:p>
          <a:p>
            <a:pPr marL="442913" indent="-442913" eaLnBrk="1" hangingPunct="1">
              <a:buNone/>
            </a:pPr>
            <a:r>
              <a:rPr lang="fr-CH" b="1" dirty="0" smtClean="0">
                <a:latin typeface="Raleway" panose="020B0003030101060003" pitchFamily="34" charset="0"/>
                <a:cs typeface="Arial" pitchFamily="34" charset="0"/>
              </a:rPr>
              <a:t>4. 	Pour le SCC, chaque cas doit être analysé pour lui-même, mais comme actuellement, attention au risque de soustraction si erreur dans NCS/déclaration d’impôt.</a:t>
            </a:r>
            <a:endParaRPr lang="fr-CH" sz="2000" b="1" i="1" dirty="0" smtClean="0">
              <a:solidFill>
                <a:srgbClr val="FF0000"/>
              </a:solidFill>
              <a:latin typeface="Raleway" panose="020B0003030101060003" pitchFamily="34" charset="0"/>
              <a:cs typeface="Arial" pitchFamily="34" charset="0"/>
            </a:endParaRPr>
          </a:p>
          <a:p>
            <a:pPr marL="0" indent="0" algn="ctr" eaLnBrk="1" hangingPunct="1">
              <a:buNone/>
            </a:pPr>
            <a:endParaRPr lang="fr-CH" sz="1100" b="1" i="1" dirty="0" smtClean="0">
              <a:solidFill>
                <a:srgbClr val="FF0000"/>
              </a:solidFill>
              <a:latin typeface="Raleway" panose="020B0003030101060003" pitchFamily="34" charset="0"/>
              <a:cs typeface="Arial" pitchFamily="34" charset="0"/>
            </a:endParaRPr>
          </a:p>
          <a:p>
            <a:pPr marL="0" indent="0" algn="ctr" eaLnBrk="1" hangingPunct="1">
              <a:buNone/>
            </a:pPr>
            <a:r>
              <a:rPr lang="fr-CH" sz="2000" b="1" i="1" dirty="0" smtClean="0">
                <a:solidFill>
                  <a:srgbClr val="FF0000"/>
                </a:solidFill>
                <a:latin typeface="Raleway" panose="020B0003030101060003" pitchFamily="34" charset="0"/>
                <a:cs typeface="Arial" pitchFamily="34" charset="0"/>
              </a:rPr>
              <a:t>A </a:t>
            </a:r>
            <a:r>
              <a:rPr lang="fr-CH" sz="2000" b="1" i="1" dirty="0">
                <a:solidFill>
                  <a:srgbClr val="FF0000"/>
                </a:solidFill>
                <a:latin typeface="Raleway" panose="020B0003030101060003" pitchFamily="34" charset="0"/>
                <a:cs typeface="Arial" pitchFamily="34" charset="0"/>
              </a:rPr>
              <a:t>voir également : Séminaire Pro Economy du 27.09.2016</a:t>
            </a:r>
          </a:p>
          <a:p>
            <a:pPr eaLnBrk="1" hangingPunct="1">
              <a:buAutoNum type="arabicPeriod" startAt="4"/>
            </a:pPr>
            <a:endParaRPr lang="fr-CH" dirty="0">
              <a:latin typeface="Raleway" panose="020B0003030101060003" pitchFamily="34" charset="0"/>
              <a:cs typeface="Arial" pitchFamily="34" charset="0"/>
            </a:endParaRPr>
          </a:p>
          <a:p>
            <a:pPr eaLnBrk="1" hangingPunct="1">
              <a:buNone/>
            </a:pPr>
            <a:r>
              <a:rPr lang="fr-CH" sz="2400" dirty="0">
                <a:latin typeface="Raleway" panose="020B0003030101060003" pitchFamily="34" charset="0"/>
                <a:cs typeface="Arial" pitchFamily="34" charset="0"/>
              </a:rPr>
              <a:t>		</a:t>
            </a:r>
          </a:p>
          <a:p>
            <a:pPr eaLnBrk="1" hangingPunct="1">
              <a:buFontTx/>
              <a:buNone/>
            </a:pPr>
            <a:endParaRPr lang="fr-CH" sz="2400" dirty="0"/>
          </a:p>
        </p:txBody>
      </p:sp>
    </p:spTree>
    <p:extLst>
      <p:ext uri="{BB962C8B-B14F-4D97-AF65-F5344CB8AC3E}">
        <p14:creationId xmlns:p14="http://schemas.microsoft.com/office/powerpoint/2010/main" val="15237478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Loi fédérale sur l’imposition des frais de formation : nouveautés au 01.01.2016</a:t>
            </a:r>
          </a:p>
        </p:txBody>
      </p:sp>
      <p:sp>
        <p:nvSpPr>
          <p:cNvPr id="4100" name="Rectangle 3"/>
          <p:cNvSpPr>
            <a:spLocks noGrp="1" noChangeArrowheads="1"/>
          </p:cNvSpPr>
          <p:nvPr>
            <p:ph type="body" idx="1"/>
          </p:nvPr>
        </p:nvSpPr>
        <p:spPr>
          <a:xfrm>
            <a:off x="251519" y="1556792"/>
            <a:ext cx="8205093" cy="4392488"/>
          </a:xfrm>
        </p:spPr>
        <p:txBody>
          <a:bodyPr/>
          <a:lstStyle/>
          <a:p>
            <a:pPr marL="0" indent="19050" eaLnBrk="1" hangingPunct="1">
              <a:buNone/>
            </a:pPr>
            <a:r>
              <a:rPr lang="fr-CH" sz="1500" b="1" dirty="0">
                <a:latin typeface="Raleway" panose="020B0003030101060003" pitchFamily="34" charset="0"/>
                <a:cs typeface="Arial" pitchFamily="34" charset="0"/>
              </a:rPr>
              <a:t>Loi fédérale sur l’imposition des frais de formation et de perfectionnement à des fins professionnelles du 27.09.2013, entrée en vigueur le 01.01.2016.</a:t>
            </a:r>
          </a:p>
          <a:p>
            <a:pPr marL="0" indent="19050" eaLnBrk="1" hangingPunct="1">
              <a:buNone/>
            </a:pPr>
            <a:endParaRPr lang="fr-CH" sz="1500" dirty="0">
              <a:latin typeface="Raleway" panose="020B0003030101060003" pitchFamily="34" charset="0"/>
              <a:cs typeface="Arial" pitchFamily="34" charset="0"/>
            </a:endParaRPr>
          </a:p>
          <a:p>
            <a:pPr marL="0" indent="19050" eaLnBrk="1" hangingPunct="1">
              <a:buNone/>
            </a:pPr>
            <a:r>
              <a:rPr lang="fr-CH" sz="1500" dirty="0">
                <a:latin typeface="Raleway" panose="020B0003030101060003" pitchFamily="34" charset="0"/>
                <a:cs typeface="Arial" pitchFamily="34" charset="0"/>
              </a:rPr>
              <a:t>Ce qui va changer avec l’entée en vigueur des nouvelles dispositions du droit fédéral le 01.01.2016 :</a:t>
            </a:r>
          </a:p>
          <a:p>
            <a:pPr marL="0" indent="19050" eaLnBrk="1" hangingPunct="1">
              <a:buNone/>
            </a:pPr>
            <a:endParaRPr lang="fr-CH" sz="1200" dirty="0">
              <a:latin typeface="Raleway" panose="020B0003030101060003" pitchFamily="34" charset="0"/>
              <a:cs typeface="Arial" pitchFamily="34" charset="0"/>
            </a:endParaRPr>
          </a:p>
          <a:p>
            <a:pPr eaLnBrk="1" hangingPunct="1">
              <a:buFont typeface="Wingdings" panose="05000000000000000000" pitchFamily="2" charset="2"/>
              <a:buChar char="§"/>
            </a:pPr>
            <a:r>
              <a:rPr lang="fr-CH" sz="1350" dirty="0" smtClean="0">
                <a:latin typeface="Raleway" panose="020B0003030101060003" pitchFamily="34" charset="0"/>
                <a:cs typeface="Arial" pitchFamily="34" charset="0"/>
              </a:rPr>
              <a:t>L’inégalité </a:t>
            </a:r>
            <a:r>
              <a:rPr lang="fr-CH" sz="1350" dirty="0">
                <a:latin typeface="Raleway" panose="020B0003030101060003" pitchFamily="34" charset="0"/>
                <a:cs typeface="Arial" pitchFamily="34" charset="0"/>
              </a:rPr>
              <a:t>de traitement entre la formation professionnelle et le perfectionnement est </a:t>
            </a:r>
            <a:r>
              <a:rPr lang="fr-CH" sz="1350" dirty="0" smtClean="0">
                <a:latin typeface="Raleway" panose="020B0003030101060003" pitchFamily="34" charset="0"/>
                <a:cs typeface="Arial" pitchFamily="34" charset="0"/>
              </a:rPr>
              <a:t>supprimée. </a:t>
            </a:r>
            <a:r>
              <a:rPr lang="fr-CH" sz="1350" dirty="0">
                <a:latin typeface="Raleway" panose="020B0003030101060003" pitchFamily="34" charset="0"/>
                <a:cs typeface="Arial" pitchFamily="34" charset="0"/>
              </a:rPr>
              <a:t>Dorénavant, les coûts d’une reconversion professionnelle volontaire ou d’un avancement professionnel sont donc expressément déductibles (indépendamment de la profession exercée).</a:t>
            </a:r>
          </a:p>
          <a:p>
            <a:pPr eaLnBrk="1" hangingPunct="1">
              <a:buFont typeface="Wingdings" panose="05000000000000000000" pitchFamily="2" charset="2"/>
              <a:buChar char="§"/>
            </a:pPr>
            <a:r>
              <a:rPr lang="fr-CH" sz="1350" dirty="0">
                <a:latin typeface="Raleway" panose="020B0003030101060003" pitchFamily="34" charset="0"/>
                <a:cs typeface="Arial" pitchFamily="34" charset="0"/>
              </a:rPr>
              <a:t>Art. 33 </a:t>
            </a:r>
            <a:r>
              <a:rPr lang="fr-CH" sz="1350" dirty="0" smtClean="0">
                <a:latin typeface="Raleway" panose="020B0003030101060003" pitchFamily="34" charset="0"/>
                <a:cs typeface="Arial" pitchFamily="34" charset="0"/>
              </a:rPr>
              <a:t>al.1 let.j LIFD et art. 29 al.1 let.n LF : </a:t>
            </a:r>
            <a:r>
              <a:rPr lang="fr-CH" sz="1350" dirty="0">
                <a:latin typeface="Raleway" panose="020B0003030101060003" pitchFamily="34" charset="0"/>
                <a:cs typeface="Arial" pitchFamily="34" charset="0"/>
              </a:rPr>
              <a:t>sont déduits du revenu, les frais de formation et de perfectionnement à des fins professionnelles, frais de reconversion compris, jusqu’à concurrence de CHF 12’000 </a:t>
            </a:r>
            <a:r>
              <a:rPr lang="fr-CH" sz="1350" dirty="0" smtClean="0">
                <a:latin typeface="Raleway" panose="020B0003030101060003" pitchFamily="34" charset="0"/>
                <a:cs typeface="Arial" pitchFamily="34" charset="0"/>
              </a:rPr>
              <a:t>pour </a:t>
            </a:r>
            <a:r>
              <a:rPr lang="fr-CH" sz="1350" dirty="0">
                <a:latin typeface="Raleway" panose="020B0003030101060003" pitchFamily="34" charset="0"/>
                <a:cs typeface="Arial" pitchFamily="34" charset="0"/>
              </a:rPr>
              <a:t>autant que les contribuables remplissent l’une des conditions suivantes :</a:t>
            </a:r>
          </a:p>
          <a:p>
            <a:pPr lvl="1" eaLnBrk="1" hangingPunct="1">
              <a:buFont typeface="Wingdings" panose="05000000000000000000" pitchFamily="2" charset="2"/>
              <a:buChar char="§"/>
            </a:pPr>
            <a:r>
              <a:rPr lang="fr-CH" sz="1300" dirty="0">
                <a:latin typeface="Raleway" panose="020B0003030101060003" pitchFamily="34" charset="0"/>
                <a:cs typeface="Arial" pitchFamily="34" charset="0"/>
              </a:rPr>
              <a:t>Il est titulaire d’un diplôme de degré secondaire II (moins de 20 ans), </a:t>
            </a:r>
          </a:p>
          <a:p>
            <a:pPr lvl="1" eaLnBrk="1" hangingPunct="1">
              <a:buFont typeface="Wingdings" panose="05000000000000000000" pitchFamily="2" charset="2"/>
              <a:buChar char="§"/>
            </a:pPr>
            <a:r>
              <a:rPr lang="fr-CH" sz="1300" dirty="0">
                <a:latin typeface="Raleway" panose="020B0003030101060003" pitchFamily="34" charset="0"/>
                <a:cs typeface="Arial" pitchFamily="34" charset="0"/>
              </a:rPr>
              <a:t>Il a atteint l’âge de 20 ans et suit une formation visant à l’obtention d’un diplôme autre qu’un premier diplôme de degré secondaire II (maturité fédérale, CFC, école de culture générale)</a:t>
            </a:r>
          </a:p>
          <a:p>
            <a:pPr marL="457200" lvl="1" indent="0" eaLnBrk="1" hangingPunct="1">
              <a:buNone/>
            </a:pPr>
            <a:endParaRPr lang="fr-CH" sz="1300" dirty="0">
              <a:latin typeface="Raleway" panose="020B0003030101060003" pitchFamily="34" charset="0"/>
              <a:cs typeface="Arial" pitchFamily="34" charset="0"/>
            </a:endParaRPr>
          </a:p>
          <a:p>
            <a:pPr marL="0" lvl="1" indent="0" algn="ctr" eaLnBrk="1" hangingPunct="1">
              <a:buNone/>
            </a:pPr>
            <a:r>
              <a:rPr lang="fr-CH" sz="1800" b="1" dirty="0" smtClean="0">
                <a:latin typeface="Raleway" panose="020B0003030101060003" pitchFamily="34" charset="0"/>
                <a:cs typeface="Arial" pitchFamily="34" charset="0"/>
              </a:rPr>
              <a:t>En Valais, valable depuis le 01.01.2013 </a:t>
            </a:r>
            <a:r>
              <a:rPr lang="fr-CH" sz="1400" dirty="0" smtClean="0">
                <a:latin typeface="Raleway" panose="020B0003030101060003" pitchFamily="34" charset="0"/>
                <a:cs typeface="Arial" pitchFamily="34" charset="0"/>
              </a:rPr>
              <a:t>(voire notice SCC du 20.02.2014)</a:t>
            </a:r>
          </a:p>
          <a:p>
            <a:pPr marL="0" lvl="1" indent="0" algn="ctr" eaLnBrk="1" hangingPunct="1">
              <a:buNone/>
            </a:pPr>
            <a:r>
              <a:rPr lang="fr-CH" sz="1400" b="1" dirty="0" smtClean="0">
                <a:solidFill>
                  <a:srgbClr val="FF0000"/>
                </a:solidFill>
                <a:latin typeface="Raleway" panose="020B0003030101060003" pitchFamily="34" charset="0"/>
                <a:cs typeface="Arial" pitchFamily="34" charset="0"/>
              </a:rPr>
              <a:t>https</a:t>
            </a:r>
            <a:r>
              <a:rPr lang="fr-CH" sz="1400" b="1" dirty="0">
                <a:solidFill>
                  <a:srgbClr val="FF0000"/>
                </a:solidFill>
                <a:latin typeface="Raleway" panose="020B0003030101060003" pitchFamily="34" charset="0"/>
                <a:cs typeface="Arial" pitchFamily="34" charset="0"/>
              </a:rPr>
              <a:t>://www.vs.ch/web/guide-de-taxation</a:t>
            </a:r>
          </a:p>
          <a:p>
            <a:pPr eaLnBrk="1" hangingPunct="1">
              <a:buFontTx/>
              <a:buNone/>
            </a:pPr>
            <a:endParaRPr lang="fr-CH" sz="1500" dirty="0">
              <a:latin typeface="Raleway" panose="020B0003030101060003" pitchFamily="34" charset="0"/>
            </a:endParaRPr>
          </a:p>
        </p:txBody>
      </p:sp>
      <p:sp>
        <p:nvSpPr>
          <p:cNvPr id="6" name="Espace réservé du pied de page 3"/>
          <p:cNvSpPr>
            <a:spLocks noGrp="1"/>
          </p:cNvSpPr>
          <p:nvPr>
            <p:ph type="ftr" sz="quarter" idx="10"/>
          </p:nvPr>
        </p:nvSpPr>
        <p:spPr>
          <a:xfrm>
            <a:off x="3124200" y="6324600"/>
            <a:ext cx="2895600" cy="457200"/>
          </a:xfrm>
          <a:noFill/>
        </p:spPr>
        <p:txBody>
          <a:bodyPr/>
          <a:lstStyle/>
          <a:p>
            <a:r>
              <a:rPr lang="fr-CH" sz="1050" dirty="0" smtClean="0">
                <a:latin typeface="Raleway" panose="020B0003030101060003" pitchFamily="34" charset="0"/>
              </a:rPr>
              <a:t>OREF-Ordre romand des experts fiscaux diplômés - section valaisanne</a:t>
            </a:r>
            <a:endParaRPr lang="en-GB" sz="1050" dirty="0">
              <a:latin typeface="Raleway" panose="020B0003030101060003" pitchFamily="34" charset="0"/>
            </a:endParaRPr>
          </a:p>
        </p:txBody>
      </p:sp>
    </p:spTree>
    <p:extLst>
      <p:ext uri="{BB962C8B-B14F-4D97-AF65-F5344CB8AC3E}">
        <p14:creationId xmlns:p14="http://schemas.microsoft.com/office/powerpoint/2010/main" val="58158990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Loi fédérale sur l’imposition des frais                   de formation</a:t>
            </a:r>
          </a:p>
        </p:txBody>
      </p:sp>
      <p:sp>
        <p:nvSpPr>
          <p:cNvPr id="4100" name="Rectangle 3"/>
          <p:cNvSpPr>
            <a:spLocks noGrp="1" noChangeArrowheads="1"/>
          </p:cNvSpPr>
          <p:nvPr>
            <p:ph type="body" idx="1"/>
          </p:nvPr>
        </p:nvSpPr>
        <p:spPr>
          <a:xfrm>
            <a:off x="251520" y="1628800"/>
            <a:ext cx="8205092" cy="4392488"/>
          </a:xfrm>
        </p:spPr>
        <p:txBody>
          <a:bodyPr/>
          <a:lstStyle/>
          <a:p>
            <a:pPr marL="0" lvl="0" indent="19050" eaLnBrk="1" hangingPunct="1">
              <a:buNone/>
            </a:pPr>
            <a:r>
              <a:rPr lang="fr-CH" sz="1500" b="1" dirty="0">
                <a:solidFill>
                  <a:srgbClr val="000000"/>
                </a:solidFill>
                <a:latin typeface="Raleway" panose="020B0003030101060003" pitchFamily="34" charset="0"/>
                <a:cs typeface="Arial" pitchFamily="34" charset="0"/>
              </a:rPr>
              <a:t>Frais de formation - exemples</a:t>
            </a:r>
          </a:p>
          <a:p>
            <a:pPr marL="0" lvl="0" indent="19050" eaLnBrk="1" hangingPunct="1">
              <a:buNone/>
            </a:pPr>
            <a:endParaRPr lang="fr-CH" sz="1500" dirty="0">
              <a:solidFill>
                <a:srgbClr val="000000"/>
              </a:solidFill>
              <a:latin typeface="Raleway" panose="020B0003030101060003" pitchFamily="34" charset="0"/>
              <a:cs typeface="Arial" pitchFamily="34" charset="0"/>
            </a:endParaRPr>
          </a:p>
          <a:p>
            <a:pPr marL="0" lvl="0" indent="19050" eaLnBrk="1" hangingPunct="1">
              <a:buNone/>
            </a:pPr>
            <a:r>
              <a:rPr lang="fr-CH" sz="1500" dirty="0">
                <a:solidFill>
                  <a:srgbClr val="000000"/>
                </a:solidFill>
                <a:latin typeface="Raleway" panose="020B0003030101060003" pitchFamily="34" charset="0"/>
                <a:cs typeface="Arial" pitchFamily="34" charset="0"/>
              </a:rPr>
              <a:t>Un </a:t>
            </a:r>
            <a:r>
              <a:rPr lang="fr-CH" sz="1500" dirty="0" smtClean="0">
                <a:solidFill>
                  <a:srgbClr val="000000"/>
                </a:solidFill>
                <a:latin typeface="Raleway" panose="020B0003030101060003" pitchFamily="34" charset="0"/>
                <a:cs typeface="Arial" pitchFamily="34" charset="0"/>
              </a:rPr>
              <a:t>boulanger suit </a:t>
            </a:r>
            <a:r>
              <a:rPr lang="fr-CH" sz="1500" dirty="0">
                <a:solidFill>
                  <a:srgbClr val="000000"/>
                </a:solidFill>
                <a:latin typeface="Raleway" panose="020B0003030101060003" pitchFamily="34" charset="0"/>
                <a:cs typeface="Arial" pitchFamily="34" charset="0"/>
              </a:rPr>
              <a:t>une formation de maître de plongée. Peut-il déduire de son revenu imposable cette formation ?</a:t>
            </a:r>
            <a:endParaRPr lang="fr-CH" sz="1200" dirty="0">
              <a:solidFill>
                <a:srgbClr val="000000"/>
              </a:solidFill>
              <a:latin typeface="Raleway" panose="020B0003030101060003" pitchFamily="34" charset="0"/>
              <a:cs typeface="Arial" pitchFamily="34" charset="0"/>
            </a:endParaRPr>
          </a:p>
          <a:p>
            <a:pPr lvl="0" eaLnBrk="1" hangingPunct="1">
              <a:buFont typeface="Wingdings" panose="05000000000000000000" pitchFamily="2" charset="2"/>
              <a:buChar char="§"/>
            </a:pPr>
            <a:r>
              <a:rPr lang="fr-CH" sz="1350" dirty="0">
                <a:solidFill>
                  <a:srgbClr val="000000"/>
                </a:solidFill>
                <a:latin typeface="Raleway" panose="020B0003030101060003" pitchFamily="34" charset="0"/>
                <a:cs typeface="Arial" pitchFamily="34" charset="0"/>
              </a:rPr>
              <a:t>Oui, un boulanger peut déduire ses frais de formation de maître de plongée car il serait théoriquement en mesure de gagner sa vie en exerçant ce métier. Il peut donc effectuer cette déduction même s’il n’exerce jamais la profession de maître de plongée. </a:t>
            </a:r>
          </a:p>
          <a:p>
            <a:pPr lvl="0" eaLnBrk="1" hangingPunct="1">
              <a:buFont typeface="Wingdings" panose="05000000000000000000" pitchFamily="2" charset="2"/>
              <a:buChar char="§"/>
            </a:pPr>
            <a:endParaRPr lang="fr-CH" sz="1350" dirty="0">
              <a:solidFill>
                <a:srgbClr val="000000"/>
              </a:solidFill>
              <a:latin typeface="Raleway" panose="020B0003030101060003" pitchFamily="34" charset="0"/>
              <a:cs typeface="Arial" pitchFamily="34" charset="0"/>
            </a:endParaRPr>
          </a:p>
          <a:p>
            <a:pPr marL="0" lvl="0" indent="19050" eaLnBrk="1" hangingPunct="1">
              <a:buNone/>
            </a:pPr>
            <a:r>
              <a:rPr lang="fr-CH" sz="1500" dirty="0" smtClean="0">
                <a:solidFill>
                  <a:srgbClr val="000000"/>
                </a:solidFill>
                <a:latin typeface="Raleway" panose="020B0003030101060003" pitchFamily="34" charset="0"/>
                <a:cs typeface="Arial" pitchFamily="34" charset="0"/>
              </a:rPr>
              <a:t>Une juriste peut-elle déduire </a:t>
            </a:r>
            <a:r>
              <a:rPr lang="fr-CH" sz="1500" dirty="0">
                <a:solidFill>
                  <a:srgbClr val="000000"/>
                </a:solidFill>
                <a:latin typeface="Raleway" panose="020B0003030101060003" pitchFamily="34" charset="0"/>
                <a:cs typeface="Arial" pitchFamily="34" charset="0"/>
              </a:rPr>
              <a:t>les frais de formation de masseuse sportive ?</a:t>
            </a:r>
            <a:endParaRPr lang="fr-CH" sz="1200" dirty="0">
              <a:solidFill>
                <a:srgbClr val="000000"/>
              </a:solidFill>
              <a:latin typeface="Raleway" panose="020B0003030101060003" pitchFamily="34" charset="0"/>
              <a:cs typeface="Arial" pitchFamily="34" charset="0"/>
            </a:endParaRPr>
          </a:p>
          <a:p>
            <a:pPr lvl="0" eaLnBrk="1" hangingPunct="1">
              <a:buFont typeface="Wingdings" panose="05000000000000000000" pitchFamily="2" charset="2"/>
              <a:buChar char="§"/>
            </a:pPr>
            <a:r>
              <a:rPr lang="fr-CH" sz="1350" dirty="0">
                <a:solidFill>
                  <a:srgbClr val="000000"/>
                </a:solidFill>
                <a:latin typeface="Raleway" panose="020B0003030101060003" pitchFamily="34" charset="0"/>
                <a:cs typeface="Arial" pitchFamily="34" charset="0"/>
              </a:rPr>
              <a:t>Oui, elle peut déduire cette formation, même si elle continue de travailler comme juriste.</a:t>
            </a:r>
          </a:p>
          <a:p>
            <a:pPr marL="0" lvl="0" indent="0" eaLnBrk="1" hangingPunct="1">
              <a:buNone/>
            </a:pPr>
            <a:endParaRPr lang="fr-CH" sz="1350" dirty="0">
              <a:solidFill>
                <a:srgbClr val="000000"/>
              </a:solidFill>
              <a:latin typeface="Raleway" panose="020B0003030101060003" pitchFamily="34" charset="0"/>
              <a:cs typeface="Arial" pitchFamily="34" charset="0"/>
            </a:endParaRPr>
          </a:p>
          <a:p>
            <a:pPr marL="0" lvl="0" indent="19050" eaLnBrk="1" hangingPunct="1">
              <a:buNone/>
            </a:pPr>
            <a:r>
              <a:rPr lang="fr-CH" sz="1500" dirty="0">
                <a:solidFill>
                  <a:srgbClr val="000000"/>
                </a:solidFill>
                <a:latin typeface="Raleway" panose="020B0003030101060003" pitchFamily="34" charset="0"/>
                <a:cs typeface="Arial" pitchFamily="34" charset="0"/>
              </a:rPr>
              <a:t>Un assistant social suit des cours de salsa, peut-il déduire cette formation ?</a:t>
            </a:r>
            <a:endParaRPr lang="fr-CH" sz="1200" dirty="0">
              <a:solidFill>
                <a:srgbClr val="000000"/>
              </a:solidFill>
              <a:latin typeface="Raleway" panose="020B0003030101060003" pitchFamily="34" charset="0"/>
              <a:cs typeface="Arial" pitchFamily="34" charset="0"/>
            </a:endParaRPr>
          </a:p>
          <a:p>
            <a:pPr lvl="0" eaLnBrk="1" hangingPunct="1">
              <a:buFont typeface="Wingdings" panose="05000000000000000000" pitchFamily="2" charset="2"/>
              <a:buChar char="§"/>
            </a:pPr>
            <a:r>
              <a:rPr lang="fr-CH" sz="1350" dirty="0">
                <a:solidFill>
                  <a:srgbClr val="000000"/>
                </a:solidFill>
                <a:latin typeface="Raleway" panose="020B0003030101060003" pitchFamily="34" charset="0"/>
                <a:cs typeface="Arial" pitchFamily="34" charset="0"/>
              </a:rPr>
              <a:t>Non, un assistant social ne peut pas déduire le coût de ses cours de salsa, car ces cours ne lui donnent aucune qualification professionnelle (professeur de </a:t>
            </a:r>
            <a:r>
              <a:rPr lang="fr-CH" sz="1350" dirty="0" smtClean="0">
                <a:solidFill>
                  <a:srgbClr val="000000"/>
                </a:solidFill>
                <a:latin typeface="Raleway" panose="020B0003030101060003" pitchFamily="34" charset="0"/>
                <a:cs typeface="Arial" pitchFamily="34" charset="0"/>
              </a:rPr>
              <a:t>danse) </a:t>
            </a:r>
            <a:r>
              <a:rPr lang="fr-CH" sz="1350" dirty="0">
                <a:solidFill>
                  <a:srgbClr val="000000"/>
                </a:solidFill>
                <a:latin typeface="Raleway" panose="020B0003030101060003" pitchFamily="34" charset="0"/>
                <a:cs typeface="Arial" pitchFamily="34" charset="0"/>
              </a:rPr>
              <a:t>et doivent, par conséquent, être qualifiés de hobby.</a:t>
            </a:r>
          </a:p>
          <a:p>
            <a:pPr lvl="0" eaLnBrk="1" hangingPunct="1">
              <a:buFont typeface="Wingdings" panose="05000000000000000000" pitchFamily="2" charset="2"/>
              <a:buChar char="§"/>
            </a:pPr>
            <a:endParaRPr lang="fr-CH" sz="1350" dirty="0">
              <a:solidFill>
                <a:srgbClr val="000000"/>
              </a:solidFill>
              <a:latin typeface="Raleway" panose="020B0003030101060003" pitchFamily="34" charset="0"/>
              <a:cs typeface="Arial" pitchFamily="34" charset="0"/>
            </a:endParaRPr>
          </a:p>
          <a:p>
            <a:pPr marL="0" lvl="0" indent="0" eaLnBrk="1" hangingPunct="1">
              <a:buNone/>
            </a:pPr>
            <a:r>
              <a:rPr lang="fr-CH" sz="1000" dirty="0">
                <a:solidFill>
                  <a:srgbClr val="000000"/>
                </a:solidFill>
                <a:latin typeface="Raleway" panose="020B0003030101060003" pitchFamily="34" charset="0"/>
                <a:cs typeface="Arial" pitchFamily="34" charset="0"/>
              </a:rPr>
              <a:t>Source : Message relatif à la Loi fédérale sur l’imposition des frais de formation et de perfectionnement à des fins professionnelles du 04,3,2011 (11,023)</a:t>
            </a:r>
            <a:r>
              <a:rPr lang="fr-CH" sz="1350" dirty="0">
                <a:solidFill>
                  <a:srgbClr val="000000"/>
                </a:solidFill>
                <a:latin typeface="Raleway" panose="020B0003030101060003" pitchFamily="34" charset="0"/>
                <a:cs typeface="Arial" pitchFamily="34" charset="0"/>
              </a:rPr>
              <a:t>. </a:t>
            </a:r>
          </a:p>
          <a:p>
            <a:pPr lvl="0" eaLnBrk="1" hangingPunct="1">
              <a:buFont typeface="Wingdings" panose="05000000000000000000" pitchFamily="2" charset="2"/>
              <a:buChar char="§"/>
            </a:pPr>
            <a:endParaRPr lang="fr-CH" sz="2400" dirty="0"/>
          </a:p>
        </p:txBody>
      </p:sp>
      <p:sp>
        <p:nvSpPr>
          <p:cNvPr id="5" name="Espace réservé du pied de page 3"/>
          <p:cNvSpPr>
            <a:spLocks noGrp="1"/>
          </p:cNvSpPr>
          <p:nvPr>
            <p:ph type="ftr" sz="quarter" idx="10"/>
          </p:nvPr>
        </p:nvSpPr>
        <p:spPr>
          <a:xfrm>
            <a:off x="3124200" y="6324600"/>
            <a:ext cx="2895600" cy="457200"/>
          </a:xfrm>
          <a:noFill/>
        </p:spPr>
        <p:txBody>
          <a:bodyPr/>
          <a:lstStyle/>
          <a:p>
            <a:r>
              <a:rPr lang="fr-CH" sz="1050" dirty="0" smtClean="0">
                <a:latin typeface="Raleway" panose="020B0003030101060003" pitchFamily="34" charset="0"/>
              </a:rPr>
              <a:t>OREF-Ordre romand des experts fiscaux diplômés - section valaisanne</a:t>
            </a:r>
            <a:endParaRPr lang="en-GB" sz="1050" dirty="0">
              <a:latin typeface="Raleway" panose="020B0003030101060003" pitchFamily="34" charset="0"/>
            </a:endParaRPr>
          </a:p>
        </p:txBody>
      </p:sp>
    </p:spTree>
    <p:extLst>
      <p:ext uri="{BB962C8B-B14F-4D97-AF65-F5344CB8AC3E}">
        <p14:creationId xmlns:p14="http://schemas.microsoft.com/office/powerpoint/2010/main" val="19130698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pied de page 3"/>
          <p:cNvSpPr>
            <a:spLocks noGrp="1"/>
          </p:cNvSpPr>
          <p:nvPr>
            <p:ph type="ftr" sz="quarter" idx="10"/>
          </p:nvPr>
        </p:nvSpPr>
        <p:spPr>
          <a:noFill/>
        </p:spPr>
        <p:txBody>
          <a:bodyPr/>
          <a:lstStyle/>
          <a:p>
            <a:r>
              <a:rPr lang="en-GB" sz="1200" dirty="0">
                <a:latin typeface="Raleway" panose="020B0003030101060003" pitchFamily="34" charset="0"/>
              </a:rPr>
              <a:t>OREF-Ordre romand des experts fiscaux diplômés - section valaisanne</a:t>
            </a:r>
          </a:p>
        </p:txBody>
      </p:sp>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Table des matières</a:t>
            </a:r>
          </a:p>
        </p:txBody>
      </p:sp>
      <p:sp>
        <p:nvSpPr>
          <p:cNvPr id="4100" name="Rectangle 3"/>
          <p:cNvSpPr>
            <a:spLocks noGrp="1" noChangeArrowheads="1"/>
          </p:cNvSpPr>
          <p:nvPr>
            <p:ph type="body" idx="1"/>
          </p:nvPr>
        </p:nvSpPr>
        <p:spPr/>
        <p:txBody>
          <a:bodyPr/>
          <a:lstStyle/>
          <a:p>
            <a:pPr eaLnBrk="1" hangingPunct="1">
              <a:buFontTx/>
              <a:buAutoNum type="arabicPeriod"/>
            </a:pPr>
            <a:r>
              <a:rPr lang="fr-CH" sz="2400" b="1" dirty="0">
                <a:latin typeface="Raleway" panose="020B0003030101060003" pitchFamily="34" charset="0"/>
                <a:cs typeface="Arial" pitchFamily="34" charset="0"/>
              </a:rPr>
              <a:t>Nouveautés liées au «NCS», au FAIF et à la loi fédérale sur l’imposition des frais de formation</a:t>
            </a:r>
          </a:p>
          <a:p>
            <a:pPr eaLnBrk="1" hangingPunct="1">
              <a:buFontTx/>
              <a:buAutoNum type="arabicPeriod"/>
            </a:pPr>
            <a:endParaRPr lang="fr-CH" sz="2400" dirty="0">
              <a:latin typeface="Raleway" panose="020B0003030101060003" pitchFamily="34" charset="0"/>
              <a:cs typeface="Arial" pitchFamily="34" charset="0"/>
            </a:endParaRPr>
          </a:p>
          <a:p>
            <a:pPr eaLnBrk="1" hangingPunct="1">
              <a:buFontTx/>
              <a:buAutoNum type="arabicPeriod"/>
            </a:pPr>
            <a:r>
              <a:rPr lang="fr-CH" sz="2400" b="1" dirty="0">
                <a:latin typeface="Raleway" panose="020B0003030101060003" pitchFamily="34" charset="0"/>
                <a:cs typeface="Arial" pitchFamily="34" charset="0"/>
              </a:rPr>
              <a:t>Arrêts choisis de jurisprudence liés au revenu de l’activité lucrative dépendante</a:t>
            </a:r>
          </a:p>
          <a:p>
            <a:pPr marL="457200" lvl="1" indent="0" eaLnBrk="1" hangingPunct="1">
              <a:buNone/>
            </a:pPr>
            <a:r>
              <a:rPr lang="fr-CH" sz="2200" dirty="0">
                <a:latin typeface="Raleway" panose="020B0003030101060003" pitchFamily="34" charset="0"/>
                <a:cs typeface="Arial" pitchFamily="34" charset="0"/>
              </a:rPr>
              <a:t>a) Produit d’une vente d’action requalifié en salaire</a:t>
            </a:r>
          </a:p>
          <a:p>
            <a:pPr marL="457200" lvl="1" indent="0" eaLnBrk="1" hangingPunct="1">
              <a:buNone/>
            </a:pPr>
            <a:r>
              <a:rPr lang="fr-CH" sz="2200" dirty="0">
                <a:latin typeface="Raleway" panose="020B0003030101060003" pitchFamily="34" charset="0"/>
                <a:cs typeface="Arial" pitchFamily="34" charset="0"/>
              </a:rPr>
              <a:t>b) Impôt à la source, déduction supplémentaire </a:t>
            </a:r>
          </a:p>
          <a:p>
            <a:pPr marL="457200" lvl="1" indent="0" eaLnBrk="1" hangingPunct="1">
              <a:buNone/>
            </a:pPr>
            <a:r>
              <a:rPr lang="fr-CH" sz="2200" dirty="0">
                <a:latin typeface="Raleway" panose="020B0003030101060003" pitchFamily="34" charset="0"/>
                <a:cs typeface="Arial" pitchFamily="34" charset="0"/>
              </a:rPr>
              <a:t>c) Salaire versus dividende</a:t>
            </a:r>
          </a:p>
          <a:p>
            <a:pPr lvl="1" eaLnBrk="1" hangingPunct="1">
              <a:buNone/>
            </a:pPr>
            <a:r>
              <a:rPr lang="fr-CH" sz="2200" dirty="0">
                <a:latin typeface="Raleway" panose="020B0003030101060003" pitchFamily="34" charset="0"/>
                <a:cs typeface="Arial" pitchFamily="34" charset="0"/>
              </a:rPr>
              <a:t>d) Entreprise – véhicule privé – part privée</a:t>
            </a:r>
          </a:p>
          <a:p>
            <a:pPr lvl="1" eaLnBrk="1" hangingPunct="1">
              <a:buNone/>
            </a:pPr>
            <a:endParaRPr lang="fr-CH" sz="2200" dirty="0">
              <a:latin typeface="Arial" pitchFamily="34" charset="0"/>
              <a:cs typeface="Arial" pitchFamily="34" charset="0"/>
            </a:endParaRPr>
          </a:p>
          <a:p>
            <a:pPr eaLnBrk="1" hangingPunct="1">
              <a:buNone/>
            </a:pPr>
            <a:r>
              <a:rPr lang="fr-CH" sz="2400" dirty="0">
                <a:latin typeface="Arial" pitchFamily="34" charset="0"/>
                <a:cs typeface="Arial" pitchFamily="34" charset="0"/>
              </a:rPr>
              <a:t>		</a:t>
            </a:r>
          </a:p>
          <a:p>
            <a:pPr eaLnBrk="1" hangingPunct="1">
              <a:buFontTx/>
              <a:buNone/>
            </a:pPr>
            <a:endParaRPr lang="fr-CH" sz="24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z="2700" b="1" dirty="0" smtClean="0">
                <a:solidFill>
                  <a:srgbClr val="FF6600"/>
                </a:solidFill>
                <a:cs typeface="Arial" pitchFamily="34" charset="0"/>
              </a:rPr>
              <a:t>Quelques arrêts de jurisprudence</a:t>
            </a:r>
            <a:endParaRPr lang="fr-CH" sz="2700" dirty="0"/>
          </a:p>
        </p:txBody>
      </p:sp>
      <p:sp>
        <p:nvSpPr>
          <p:cNvPr id="3" name="Espace réservé du contenu 2"/>
          <p:cNvSpPr>
            <a:spLocks noGrp="1"/>
          </p:cNvSpPr>
          <p:nvPr>
            <p:ph idx="1"/>
          </p:nvPr>
        </p:nvSpPr>
        <p:spPr/>
        <p:txBody>
          <a:bodyPr/>
          <a:lstStyle/>
          <a:p>
            <a:r>
              <a:rPr lang="fr-CH" sz="2000" b="1" dirty="0" smtClean="0">
                <a:latin typeface="Raleway" panose="020B0003030101060003" pitchFamily="34" charset="0"/>
              </a:rPr>
              <a:t>Choix</a:t>
            </a:r>
            <a:r>
              <a:rPr lang="fr-CH" sz="2000" dirty="0" smtClean="0">
                <a:latin typeface="Raleway" panose="020B0003030101060003" pitchFamily="34" charset="0"/>
              </a:rPr>
              <a:t> de 4 cas</a:t>
            </a:r>
          </a:p>
          <a:p>
            <a:endParaRPr lang="fr-CH" sz="2000" dirty="0" smtClean="0">
              <a:latin typeface="Raleway" panose="020B0003030101060003" pitchFamily="34" charset="0"/>
            </a:endParaRPr>
          </a:p>
          <a:p>
            <a:r>
              <a:rPr lang="fr-CH" sz="2000" dirty="0" smtClean="0">
                <a:latin typeface="Raleway" panose="020B0003030101060003" pitchFamily="34" charset="0"/>
              </a:rPr>
              <a:t>En lien avec l’activité salariée</a:t>
            </a:r>
          </a:p>
          <a:p>
            <a:endParaRPr lang="fr-CH" sz="2000" dirty="0" smtClean="0">
              <a:latin typeface="Raleway" panose="020B0003030101060003" pitchFamily="34" charset="0"/>
            </a:endParaRPr>
          </a:p>
          <a:p>
            <a:r>
              <a:rPr lang="fr-CH" sz="2000" dirty="0" smtClean="0">
                <a:latin typeface="Raleway" panose="020B0003030101060003" pitchFamily="34" charset="0"/>
              </a:rPr>
              <a:t>Problématiques plus ou moins connues, suivant les cas</a:t>
            </a:r>
          </a:p>
          <a:p>
            <a:endParaRPr lang="fr-CH" sz="2000" dirty="0" smtClean="0">
              <a:latin typeface="Raleway" panose="020B0003030101060003" pitchFamily="34" charset="0"/>
            </a:endParaRPr>
          </a:p>
          <a:p>
            <a:r>
              <a:rPr lang="fr-CH" sz="2000" dirty="0" smtClean="0">
                <a:latin typeface="Raleway" panose="020B0003030101060003" pitchFamily="34" charset="0"/>
              </a:rPr>
              <a:t>Rappel de certaines pratiques</a:t>
            </a:r>
          </a:p>
          <a:p>
            <a:endParaRPr lang="fr-CH" sz="2000" dirty="0" smtClean="0">
              <a:latin typeface="Raleway" panose="020B0003030101060003" pitchFamily="34" charset="0"/>
            </a:endParaRPr>
          </a:p>
          <a:p>
            <a:r>
              <a:rPr lang="fr-CH" sz="2000" dirty="0" smtClean="0">
                <a:latin typeface="Raleway" panose="020B0003030101060003" pitchFamily="34" charset="0"/>
              </a:rPr>
              <a:t>Questions ouvertes!</a:t>
            </a:r>
            <a:endParaRPr lang="fr-CH" sz="2000" dirty="0">
              <a:latin typeface="Raleway" panose="020B0003030101060003" pitchFamily="34" charset="0"/>
            </a:endParaRPr>
          </a:p>
        </p:txBody>
      </p:sp>
      <p:sp>
        <p:nvSpPr>
          <p:cNvPr id="5" name="Espace réservé du pied de page 3"/>
          <p:cNvSpPr>
            <a:spLocks noGrp="1"/>
          </p:cNvSpPr>
          <p:nvPr>
            <p:ph type="ftr" sz="quarter" idx="10"/>
          </p:nvPr>
        </p:nvSpPr>
        <p:spPr>
          <a:xfrm>
            <a:off x="3124200" y="6324600"/>
            <a:ext cx="2895600" cy="457200"/>
          </a:xfrm>
          <a:noFill/>
        </p:spPr>
        <p:txBody>
          <a:bodyPr/>
          <a:lstStyle/>
          <a:p>
            <a:r>
              <a:rPr lang="fr-CH" sz="1050" dirty="0" smtClean="0">
                <a:latin typeface="Raleway" panose="020B0003030101060003" pitchFamily="34" charset="0"/>
              </a:rPr>
              <a:t>OREF-Ordre romand des experts fiscaux diplômés - section valaisanne</a:t>
            </a:r>
            <a:endParaRPr lang="en-GB" sz="1050" dirty="0">
              <a:latin typeface="Raleway" panose="020B0003030101060003" pitchFamily="34" charset="0"/>
            </a:endParaRPr>
          </a:p>
        </p:txBody>
      </p:sp>
    </p:spTree>
    <p:extLst>
      <p:ext uri="{BB962C8B-B14F-4D97-AF65-F5344CB8AC3E}">
        <p14:creationId xmlns:p14="http://schemas.microsoft.com/office/powerpoint/2010/main" val="163821187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2a) ATF 2C_618/2014, RDAF 2015 II 450</a:t>
            </a:r>
          </a:p>
        </p:txBody>
      </p:sp>
      <p:sp>
        <p:nvSpPr>
          <p:cNvPr id="4100" name="Rectangle 3"/>
          <p:cNvSpPr>
            <a:spLocks noGrp="1" noChangeArrowheads="1"/>
          </p:cNvSpPr>
          <p:nvPr>
            <p:ph type="body" idx="1"/>
          </p:nvPr>
        </p:nvSpPr>
        <p:spPr>
          <a:xfrm>
            <a:off x="275653" y="1588759"/>
            <a:ext cx="8280920" cy="4392488"/>
          </a:xfrm>
        </p:spPr>
        <p:txBody>
          <a:bodyPr/>
          <a:lstStyle/>
          <a:p>
            <a:pPr marL="0" indent="0" algn="just" eaLnBrk="1" hangingPunct="1">
              <a:buNone/>
            </a:pPr>
            <a:r>
              <a:rPr lang="fr-CH" sz="1500" b="1" dirty="0">
                <a:latin typeface="Raleway" panose="020B0003030101060003" pitchFamily="34" charset="0"/>
                <a:cs typeface="Arial" pitchFamily="34" charset="0"/>
              </a:rPr>
              <a:t>Qualification du revenu d’une vente d’actions de la société dont l’assujetti est l’employé </a:t>
            </a:r>
            <a:endParaRPr lang="fr-CH" sz="1500" b="1" dirty="0" smtClean="0">
              <a:latin typeface="Raleway" panose="020B0003030101060003" pitchFamily="34" charset="0"/>
              <a:cs typeface="Arial" pitchFamily="34" charset="0"/>
            </a:endParaRPr>
          </a:p>
          <a:p>
            <a:pPr marL="0" indent="0" algn="just" eaLnBrk="1" hangingPunct="1">
              <a:buNone/>
            </a:pPr>
            <a:r>
              <a:rPr lang="fr-CH" sz="1500" dirty="0" smtClean="0">
                <a:latin typeface="Raleway" panose="020B0003030101060003" pitchFamily="34" charset="0"/>
                <a:cs typeface="Arial" pitchFamily="34" charset="0"/>
              </a:rPr>
              <a:t>Liens entre:</a:t>
            </a:r>
          </a:p>
          <a:p>
            <a:pPr algn="just" eaLnBrk="1" hangingPunct="1">
              <a:buFontTx/>
              <a:buChar char="-"/>
            </a:pPr>
            <a:r>
              <a:rPr lang="fr-CH" sz="1500" dirty="0" smtClean="0">
                <a:latin typeface="Raleway" panose="020B0003030101060003" pitchFamily="34" charset="0"/>
                <a:cs typeface="Arial" pitchFamily="34" charset="0"/>
              </a:rPr>
              <a:t>le </a:t>
            </a:r>
            <a:r>
              <a:rPr lang="fr-CH" sz="1500" dirty="0">
                <a:latin typeface="Raleway" panose="020B0003030101060003" pitchFamily="34" charset="0"/>
                <a:cs typeface="Arial" pitchFamily="34" charset="0"/>
              </a:rPr>
              <a:t>contrat de </a:t>
            </a:r>
            <a:r>
              <a:rPr lang="fr-CH" sz="1500" dirty="0" smtClean="0">
                <a:latin typeface="Raleway" panose="020B0003030101060003" pitchFamily="34" charset="0"/>
                <a:cs typeface="Arial" pitchFamily="34" charset="0"/>
              </a:rPr>
              <a:t>vente </a:t>
            </a:r>
          </a:p>
          <a:p>
            <a:pPr algn="just" eaLnBrk="1" hangingPunct="1">
              <a:buFontTx/>
              <a:buChar char="-"/>
            </a:pPr>
            <a:r>
              <a:rPr lang="fr-CH" sz="1500" dirty="0" smtClean="0">
                <a:latin typeface="Raleway" panose="020B0003030101060003" pitchFamily="34" charset="0"/>
                <a:cs typeface="Arial" pitchFamily="34" charset="0"/>
              </a:rPr>
              <a:t>la </a:t>
            </a:r>
            <a:r>
              <a:rPr lang="fr-CH" sz="1500" dirty="0">
                <a:latin typeface="Raleway" panose="020B0003030101060003" pitchFamily="34" charset="0"/>
                <a:cs typeface="Arial" pitchFamily="34" charset="0"/>
              </a:rPr>
              <a:t>condition que le vendeur continue à travailler dans l’entreprise </a:t>
            </a:r>
            <a:endParaRPr lang="fr-CH" sz="1500" dirty="0" smtClean="0">
              <a:latin typeface="Raleway" panose="020B0003030101060003" pitchFamily="34" charset="0"/>
              <a:cs typeface="Arial" pitchFamily="34" charset="0"/>
            </a:endParaRPr>
          </a:p>
          <a:p>
            <a:pPr algn="just" eaLnBrk="1" hangingPunct="1">
              <a:buFontTx/>
              <a:buChar char="-"/>
            </a:pPr>
            <a:r>
              <a:rPr lang="fr-CH" sz="1500" dirty="0" smtClean="0">
                <a:latin typeface="Raleway" panose="020B0003030101060003" pitchFamily="34" charset="0"/>
                <a:cs typeface="Arial" pitchFamily="34" charset="0"/>
              </a:rPr>
              <a:t>le chiffre d’affaires </a:t>
            </a:r>
            <a:r>
              <a:rPr lang="fr-CH" sz="1500" dirty="0">
                <a:latin typeface="Raleway" panose="020B0003030101060003" pitchFamily="34" charset="0"/>
                <a:cs typeface="Arial" pitchFamily="34" charset="0"/>
              </a:rPr>
              <a:t>sur trois ans de la société </a:t>
            </a:r>
            <a:r>
              <a:rPr lang="fr-CH" sz="1500" dirty="0" smtClean="0">
                <a:latin typeface="Raleway" panose="020B0003030101060003" pitchFamily="34" charset="0"/>
                <a:cs typeface="Arial" pitchFamily="34" charset="0"/>
              </a:rPr>
              <a:t>vendue</a:t>
            </a:r>
          </a:p>
          <a:p>
            <a:pPr algn="just" eaLnBrk="1" hangingPunct="1">
              <a:buFontTx/>
              <a:buChar char="-"/>
            </a:pPr>
            <a:r>
              <a:rPr lang="fr-CH" sz="1500" dirty="0" smtClean="0">
                <a:latin typeface="Raleway" panose="020B0003030101060003" pitchFamily="34" charset="0"/>
                <a:cs typeface="Arial" pitchFamily="34" charset="0"/>
              </a:rPr>
              <a:t>l’activité </a:t>
            </a:r>
            <a:r>
              <a:rPr lang="fr-CH" sz="1500" dirty="0">
                <a:latin typeface="Raleway" panose="020B0003030101060003" pitchFamily="34" charset="0"/>
                <a:cs typeface="Arial" pitchFamily="34" charset="0"/>
              </a:rPr>
              <a:t>lucrative dépendante.</a:t>
            </a:r>
          </a:p>
          <a:p>
            <a:pPr marL="0" indent="0" algn="just" eaLnBrk="1" hangingPunct="1">
              <a:buNone/>
            </a:pPr>
            <a:endParaRPr lang="fr-CH" sz="1500" dirty="0">
              <a:latin typeface="Raleway" panose="020B0003030101060003" pitchFamily="34" charset="0"/>
              <a:cs typeface="Arial" pitchFamily="34" charset="0"/>
            </a:endParaRPr>
          </a:p>
          <a:p>
            <a:pPr marL="0" indent="0" algn="just" eaLnBrk="1" hangingPunct="1">
              <a:buNone/>
            </a:pPr>
            <a:endParaRPr lang="fr-CH" sz="1500" dirty="0">
              <a:latin typeface="Raleway" panose="020B0003030101060003" pitchFamily="34" charset="0"/>
              <a:cs typeface="Arial" pitchFamily="34" charset="0"/>
            </a:endParaRPr>
          </a:p>
          <a:p>
            <a:pPr marL="0" indent="0" algn="just" eaLnBrk="1" hangingPunct="1">
              <a:buNone/>
            </a:pPr>
            <a:r>
              <a:rPr lang="fr-CH" sz="1500" dirty="0">
                <a:latin typeface="Raleway" panose="020B0003030101060003" pitchFamily="34" charset="0"/>
                <a:cs typeface="Arial" pitchFamily="34" charset="0"/>
              </a:rPr>
              <a:t>						                </a:t>
            </a:r>
            <a:r>
              <a:rPr lang="fr-CH" sz="2400" dirty="0">
                <a:latin typeface="Arial" pitchFamily="34" charset="0"/>
                <a:cs typeface="Arial" pitchFamily="34" charset="0"/>
              </a:rPr>
              <a:t>		</a:t>
            </a:r>
          </a:p>
          <a:p>
            <a:pPr lvl="1" eaLnBrk="1" hangingPunct="1">
              <a:buFontTx/>
              <a:buAutoNum type="arabicPeriod"/>
            </a:pPr>
            <a:endParaRPr lang="fr-CH" sz="2200" dirty="0"/>
          </a:p>
          <a:p>
            <a:pPr eaLnBrk="1" hangingPunct="1">
              <a:buFontTx/>
              <a:buNone/>
            </a:pPr>
            <a:r>
              <a:rPr lang="fr-FR" sz="2400" dirty="0"/>
              <a:t>	</a:t>
            </a:r>
            <a:endParaRPr lang="fr-CH" sz="2400" dirty="0"/>
          </a:p>
        </p:txBody>
      </p:sp>
      <p:sp>
        <p:nvSpPr>
          <p:cNvPr id="6" name="ZoneTexte 5"/>
          <p:cNvSpPr txBox="1"/>
          <p:nvPr/>
        </p:nvSpPr>
        <p:spPr>
          <a:xfrm>
            <a:off x="3480009" y="3176510"/>
            <a:ext cx="1152128" cy="769441"/>
          </a:xfrm>
          <a:prstGeom prst="rect">
            <a:avLst/>
          </a:prstGeom>
          <a:noFill/>
        </p:spPr>
        <p:txBody>
          <a:bodyPr wrap="square" rtlCol="0">
            <a:spAutoFit/>
          </a:bodyPr>
          <a:lstStyle/>
          <a:p>
            <a:pPr algn="ctr"/>
            <a:r>
              <a:rPr lang="fr-CH" sz="1100" dirty="0">
                <a:latin typeface="Raleway" panose="020B0003030101060003" pitchFamily="34" charset="0"/>
              </a:rPr>
              <a:t>Pool</a:t>
            </a:r>
          </a:p>
          <a:p>
            <a:pPr algn="ctr"/>
            <a:r>
              <a:rPr lang="fr-CH" sz="1100" dirty="0">
                <a:latin typeface="Raleway" panose="020B0003030101060003" pitchFamily="34" charset="0"/>
              </a:rPr>
              <a:t>AA + 6 </a:t>
            </a:r>
          </a:p>
          <a:p>
            <a:pPr algn="ctr"/>
            <a:r>
              <a:rPr lang="fr-CH" sz="1100" dirty="0">
                <a:latin typeface="Raleway" panose="020B0003030101060003" pitchFamily="34" charset="0"/>
              </a:rPr>
              <a:t>membres</a:t>
            </a:r>
          </a:p>
        </p:txBody>
      </p:sp>
      <p:sp>
        <p:nvSpPr>
          <p:cNvPr id="8" name="ZoneTexte 7"/>
          <p:cNvSpPr txBox="1"/>
          <p:nvPr/>
        </p:nvSpPr>
        <p:spPr>
          <a:xfrm>
            <a:off x="4236093" y="4659624"/>
            <a:ext cx="1656184" cy="707886"/>
          </a:xfrm>
          <a:prstGeom prst="rect">
            <a:avLst/>
          </a:prstGeom>
          <a:noFill/>
        </p:spPr>
        <p:txBody>
          <a:bodyPr wrap="square" rtlCol="0">
            <a:spAutoFit/>
          </a:bodyPr>
          <a:lstStyle/>
          <a:p>
            <a:pPr algn="ctr"/>
            <a:r>
              <a:rPr lang="fr-CH" dirty="0">
                <a:latin typeface="Raleway" panose="020B0003030101060003" pitchFamily="34" charset="0"/>
              </a:rPr>
              <a:t>Z. AG</a:t>
            </a:r>
          </a:p>
          <a:p>
            <a:pPr algn="ctr"/>
            <a:r>
              <a:rPr lang="fr-CH" dirty="0">
                <a:latin typeface="Raleway" panose="020B0003030101060003" pitchFamily="34" charset="0"/>
              </a:rPr>
              <a:t>(= Y. AG)</a:t>
            </a:r>
          </a:p>
        </p:txBody>
      </p:sp>
      <p:cxnSp>
        <p:nvCxnSpPr>
          <p:cNvPr id="17" name="Connecteur droit 16"/>
          <p:cNvCxnSpPr>
            <a:stCxn id="3" idx="2"/>
          </p:cNvCxnSpPr>
          <p:nvPr/>
        </p:nvCxnSpPr>
        <p:spPr bwMode="auto">
          <a:xfrm>
            <a:off x="1697811" y="5834016"/>
            <a:ext cx="0" cy="294461"/>
          </a:xfrm>
          <a:prstGeom prst="line">
            <a:avLst/>
          </a:prstGeom>
          <a:noFill/>
          <a:ln w="9525" cap="flat" cmpd="sng" algn="ctr">
            <a:solidFill>
              <a:schemeClr val="tx1"/>
            </a:solidFill>
            <a:prstDash val="solid"/>
            <a:round/>
            <a:headEnd type="none" w="med" len="med"/>
            <a:tailEnd type="none" w="med" len="med"/>
          </a:ln>
          <a:effectLst/>
        </p:spPr>
      </p:cxnSp>
      <p:grpSp>
        <p:nvGrpSpPr>
          <p:cNvPr id="10" name="Groupe 9"/>
          <p:cNvGrpSpPr/>
          <p:nvPr/>
        </p:nvGrpSpPr>
        <p:grpSpPr>
          <a:xfrm>
            <a:off x="947466" y="3175560"/>
            <a:ext cx="6889027" cy="2952917"/>
            <a:chOff x="923333" y="2806939"/>
            <a:chExt cx="6889027" cy="2952917"/>
          </a:xfrm>
        </p:grpSpPr>
        <p:sp>
          <p:nvSpPr>
            <p:cNvPr id="2" name="Ellipse 1"/>
            <p:cNvSpPr/>
            <p:nvPr/>
          </p:nvSpPr>
          <p:spPr bwMode="auto">
            <a:xfrm>
              <a:off x="3347864" y="2806939"/>
              <a:ext cx="1368152" cy="82809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CH" sz="1600" b="0" i="0" u="none" strike="noStrike" cap="none" normalizeH="0" baseline="0" dirty="0">
                <a:ln>
                  <a:noFill/>
                </a:ln>
                <a:solidFill>
                  <a:schemeClr val="tx1"/>
                </a:solidFill>
                <a:effectLst/>
                <a:latin typeface="Times New Roman" pitchFamily="18" charset="0"/>
              </a:endParaRPr>
            </a:p>
          </p:txBody>
        </p:sp>
        <p:sp>
          <p:nvSpPr>
            <p:cNvPr id="3" name="Rectangle 2"/>
            <p:cNvSpPr/>
            <p:nvPr/>
          </p:nvSpPr>
          <p:spPr bwMode="auto">
            <a:xfrm>
              <a:off x="935596" y="4910472"/>
              <a:ext cx="1476164" cy="55492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CH" sz="1600" b="0" i="0" u="none" strike="noStrike" cap="none" normalizeH="0" baseline="0" dirty="0">
                <a:ln>
                  <a:noFill/>
                </a:ln>
                <a:solidFill>
                  <a:schemeClr val="tx1"/>
                </a:solidFill>
                <a:effectLst/>
                <a:latin typeface="Times New Roman" pitchFamily="18" charset="0"/>
              </a:endParaRPr>
            </a:p>
          </p:txBody>
        </p:sp>
        <p:sp>
          <p:nvSpPr>
            <p:cNvPr id="4" name="Rectangle 3"/>
            <p:cNvSpPr/>
            <p:nvPr/>
          </p:nvSpPr>
          <p:spPr bwMode="auto">
            <a:xfrm>
              <a:off x="4139952" y="4233302"/>
              <a:ext cx="1728192" cy="83743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CH" sz="1600" b="0" i="0" u="none" strike="noStrike" cap="none" normalizeH="0" baseline="0" dirty="0">
                <a:ln>
                  <a:noFill/>
                </a:ln>
                <a:solidFill>
                  <a:schemeClr val="tx1"/>
                </a:solidFill>
                <a:effectLst/>
                <a:latin typeface="Times New Roman" pitchFamily="18" charset="0"/>
              </a:endParaRPr>
            </a:p>
          </p:txBody>
        </p:sp>
        <p:sp>
          <p:nvSpPr>
            <p:cNvPr id="5" name="Rectangle 4"/>
            <p:cNvSpPr/>
            <p:nvPr/>
          </p:nvSpPr>
          <p:spPr bwMode="auto">
            <a:xfrm>
              <a:off x="6372200" y="3485578"/>
              <a:ext cx="1440160" cy="52205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CH" sz="1600" b="0" i="0" u="none" strike="noStrike" cap="none" normalizeH="0" baseline="0" dirty="0">
                <a:ln>
                  <a:noFill/>
                </a:ln>
                <a:solidFill>
                  <a:schemeClr val="tx1"/>
                </a:solidFill>
                <a:effectLst/>
                <a:latin typeface="Times New Roman" pitchFamily="18" charset="0"/>
              </a:endParaRPr>
            </a:p>
          </p:txBody>
        </p:sp>
        <p:sp>
          <p:nvSpPr>
            <p:cNvPr id="7" name="ZoneTexte 6"/>
            <p:cNvSpPr txBox="1"/>
            <p:nvPr/>
          </p:nvSpPr>
          <p:spPr>
            <a:xfrm>
              <a:off x="6372200" y="3592854"/>
              <a:ext cx="1440160" cy="338554"/>
            </a:xfrm>
            <a:prstGeom prst="rect">
              <a:avLst/>
            </a:prstGeom>
            <a:noFill/>
          </p:spPr>
          <p:txBody>
            <a:bodyPr wrap="square" rtlCol="0">
              <a:spAutoFit/>
            </a:bodyPr>
            <a:lstStyle/>
            <a:p>
              <a:pPr algn="ctr"/>
              <a:r>
                <a:rPr lang="fr-CH" dirty="0">
                  <a:latin typeface="Raleway" panose="020B0003030101060003" pitchFamily="34" charset="0"/>
                </a:rPr>
                <a:t>Z. KG</a:t>
              </a:r>
            </a:p>
          </p:txBody>
        </p:sp>
        <p:sp>
          <p:nvSpPr>
            <p:cNvPr id="9" name="ZoneTexte 8"/>
            <p:cNvSpPr txBox="1"/>
            <p:nvPr/>
          </p:nvSpPr>
          <p:spPr>
            <a:xfrm>
              <a:off x="923333" y="5038596"/>
              <a:ext cx="1476164" cy="338554"/>
            </a:xfrm>
            <a:prstGeom prst="rect">
              <a:avLst/>
            </a:prstGeom>
            <a:noFill/>
          </p:spPr>
          <p:txBody>
            <a:bodyPr wrap="square" rtlCol="0">
              <a:spAutoFit/>
            </a:bodyPr>
            <a:lstStyle/>
            <a:p>
              <a:pPr algn="ctr"/>
              <a:r>
                <a:rPr lang="fr-CH" dirty="0">
                  <a:latin typeface="Raleway" panose="020B0003030101060003" pitchFamily="34" charset="0"/>
                </a:rPr>
                <a:t>X. AG</a:t>
              </a:r>
            </a:p>
          </p:txBody>
        </p:sp>
        <p:cxnSp>
          <p:nvCxnSpPr>
            <p:cNvPr id="11" name="Connecteur droit 10"/>
            <p:cNvCxnSpPr/>
            <p:nvPr/>
          </p:nvCxnSpPr>
          <p:spPr bwMode="auto">
            <a:xfrm>
              <a:off x="4391980" y="3577330"/>
              <a:ext cx="612068" cy="655972"/>
            </a:xfrm>
            <a:prstGeom prst="line">
              <a:avLst/>
            </a:prstGeom>
            <a:noFill/>
            <a:ln w="9525" cap="flat" cmpd="sng" algn="ctr">
              <a:solidFill>
                <a:schemeClr val="tx1"/>
              </a:solidFill>
              <a:prstDash val="solid"/>
              <a:round/>
              <a:headEnd type="none" w="med" len="med"/>
              <a:tailEnd type="none" w="med" len="med"/>
            </a:ln>
            <a:effectLst/>
          </p:spPr>
        </p:cxnSp>
        <p:cxnSp>
          <p:nvCxnSpPr>
            <p:cNvPr id="13" name="Connecteur droit 12"/>
            <p:cNvCxnSpPr>
              <a:stCxn id="4" idx="0"/>
              <a:endCxn id="5" idx="2"/>
            </p:cNvCxnSpPr>
            <p:nvPr/>
          </p:nvCxnSpPr>
          <p:spPr bwMode="auto">
            <a:xfrm flipV="1">
              <a:off x="5004048" y="4007636"/>
              <a:ext cx="2088232" cy="225666"/>
            </a:xfrm>
            <a:prstGeom prst="line">
              <a:avLst/>
            </a:prstGeom>
            <a:noFill/>
            <a:ln w="9525" cap="flat" cmpd="sng" algn="ctr">
              <a:solidFill>
                <a:schemeClr val="tx1"/>
              </a:solidFill>
              <a:prstDash val="solid"/>
              <a:round/>
              <a:headEnd type="none" w="med" len="med"/>
              <a:tailEnd type="none" w="med" len="med"/>
            </a:ln>
            <a:effectLst/>
          </p:spPr>
        </p:cxnSp>
        <p:cxnSp>
          <p:nvCxnSpPr>
            <p:cNvPr id="19" name="Connecteur droit 18"/>
            <p:cNvCxnSpPr/>
            <p:nvPr/>
          </p:nvCxnSpPr>
          <p:spPr bwMode="auto">
            <a:xfrm>
              <a:off x="1673678" y="5759856"/>
              <a:ext cx="3330370" cy="0"/>
            </a:xfrm>
            <a:prstGeom prst="line">
              <a:avLst/>
            </a:prstGeom>
            <a:noFill/>
            <a:ln w="9525" cap="flat" cmpd="sng" algn="ctr">
              <a:solidFill>
                <a:schemeClr val="tx1"/>
              </a:solidFill>
              <a:prstDash val="solid"/>
              <a:round/>
              <a:headEnd type="none" w="med" len="med"/>
              <a:tailEnd type="none" w="med" len="med"/>
            </a:ln>
            <a:effectLst/>
          </p:spPr>
        </p:cxnSp>
      </p:grpSp>
      <p:cxnSp>
        <p:nvCxnSpPr>
          <p:cNvPr id="23" name="Connecteur droit avec flèche 22"/>
          <p:cNvCxnSpPr/>
          <p:nvPr/>
        </p:nvCxnSpPr>
        <p:spPr bwMode="auto">
          <a:xfrm flipV="1">
            <a:off x="5028181" y="5439357"/>
            <a:ext cx="0" cy="689119"/>
          </a:xfrm>
          <a:prstGeom prst="straightConnector1">
            <a:avLst/>
          </a:prstGeom>
          <a:noFill/>
          <a:ln w="9525" cap="flat" cmpd="sng" algn="ctr">
            <a:solidFill>
              <a:schemeClr val="tx1"/>
            </a:solidFill>
            <a:prstDash val="solid"/>
            <a:round/>
            <a:headEnd type="none" w="med" len="med"/>
            <a:tailEnd type="triangle"/>
          </a:ln>
          <a:effectLst/>
        </p:spPr>
      </p:cxnSp>
      <p:pic>
        <p:nvPicPr>
          <p:cNvPr id="4096" name="Image 4095" descr="Votre banque à Boston pour l'ouverture de votre compte en banqu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2944426"/>
            <a:ext cx="815830" cy="684107"/>
          </a:xfrm>
          <a:prstGeom prst="rect">
            <a:avLst/>
          </a:prstGeom>
        </p:spPr>
      </p:pic>
      <p:sp>
        <p:nvSpPr>
          <p:cNvPr id="20" name="Espace réservé du pied de page 3"/>
          <p:cNvSpPr>
            <a:spLocks noGrp="1"/>
          </p:cNvSpPr>
          <p:nvPr>
            <p:ph type="ftr" sz="quarter" idx="10"/>
          </p:nvPr>
        </p:nvSpPr>
        <p:spPr>
          <a:xfrm>
            <a:off x="3124200" y="6324600"/>
            <a:ext cx="2895600" cy="457200"/>
          </a:xfrm>
          <a:noFill/>
        </p:spPr>
        <p:txBody>
          <a:bodyPr/>
          <a:lstStyle/>
          <a:p>
            <a:r>
              <a:rPr lang="fr-CH" sz="1050" dirty="0" smtClean="0">
                <a:latin typeface="Raleway" panose="020B0003030101060003" pitchFamily="34" charset="0"/>
              </a:rPr>
              <a:t>OREF-Ordre romand des experts fiscaux diplômés - section valaisanne</a:t>
            </a:r>
            <a:endParaRPr lang="en-GB" sz="1050" dirty="0">
              <a:latin typeface="Raleway" panose="020B0003030101060003" pitchFamily="34" charset="0"/>
            </a:endParaRPr>
          </a:p>
        </p:txBody>
      </p:sp>
    </p:spTree>
    <p:extLst>
      <p:ext uri="{BB962C8B-B14F-4D97-AF65-F5344CB8AC3E}">
        <p14:creationId xmlns:p14="http://schemas.microsoft.com/office/powerpoint/2010/main" val="128600736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2a) ATF 2C_618/2014, RDAF 2015 II 450</a:t>
            </a:r>
          </a:p>
        </p:txBody>
      </p:sp>
      <p:sp>
        <p:nvSpPr>
          <p:cNvPr id="4100" name="Rectangle 3"/>
          <p:cNvSpPr>
            <a:spLocks noGrp="1" noChangeArrowheads="1"/>
          </p:cNvSpPr>
          <p:nvPr>
            <p:ph type="body" idx="1"/>
          </p:nvPr>
        </p:nvSpPr>
        <p:spPr>
          <a:xfrm>
            <a:off x="251520" y="1466069"/>
            <a:ext cx="8424937" cy="4609581"/>
          </a:xfrm>
        </p:spPr>
        <p:txBody>
          <a:bodyPr/>
          <a:lstStyle/>
          <a:p>
            <a:pPr marL="0" indent="0" eaLnBrk="1" hangingPunct="1">
              <a:buNone/>
            </a:pPr>
            <a:r>
              <a:rPr lang="fr-CH" sz="1600" b="1" dirty="0">
                <a:latin typeface="Raleway" panose="020B0003030101060003" pitchFamily="34" charset="0"/>
                <a:cs typeface="Arial" pitchFamily="34" charset="0"/>
              </a:rPr>
              <a:t>Faits :</a:t>
            </a:r>
          </a:p>
          <a:p>
            <a:pPr eaLnBrk="1" hangingPunct="1">
              <a:buFont typeface="Wingdings" panose="05000000000000000000" pitchFamily="2" charset="2"/>
              <a:buChar char="§"/>
            </a:pPr>
            <a:r>
              <a:rPr lang="fr-CH" sz="1300" dirty="0">
                <a:latin typeface="Raleway" panose="020B0003030101060003" pitchFamily="34" charset="0"/>
                <a:cs typeface="Arial" pitchFamily="34" charset="0"/>
              </a:rPr>
              <a:t>AA considère le bénéfice résultant de la vente des actions </a:t>
            </a:r>
            <a:r>
              <a:rPr lang="fr-CH" sz="1300" dirty="0" smtClean="0">
                <a:latin typeface="Raleway" panose="020B0003030101060003" pitchFamily="34" charset="0"/>
                <a:cs typeface="Arial" pitchFamily="34" charset="0"/>
              </a:rPr>
              <a:t>comme un </a:t>
            </a:r>
            <a:r>
              <a:rPr lang="fr-CH" sz="1300" dirty="0">
                <a:latin typeface="Raleway" panose="020B0003030101060003" pitchFamily="34" charset="0"/>
                <a:cs typeface="Arial" pitchFamily="34" charset="0"/>
              </a:rPr>
              <a:t>un gain en capital privé non imposable ;</a:t>
            </a:r>
          </a:p>
          <a:p>
            <a:pPr eaLnBrk="1" hangingPunct="1">
              <a:buFont typeface="Wingdings" panose="05000000000000000000" pitchFamily="2" charset="2"/>
              <a:buChar char="§"/>
            </a:pPr>
            <a:r>
              <a:rPr lang="fr-CH" sz="1300" dirty="0">
                <a:latin typeface="Raleway" panose="020B0003030101060003" pitchFamily="34" charset="0"/>
                <a:cs typeface="Arial" pitchFamily="34" charset="0"/>
              </a:rPr>
              <a:t>Autorité de taxation </a:t>
            </a:r>
            <a:r>
              <a:rPr lang="fr-CH" sz="1300" dirty="0" smtClean="0">
                <a:latin typeface="Raleway" panose="020B0003030101060003" pitchFamily="34" charset="0"/>
                <a:cs typeface="Arial" pitchFamily="34" charset="0"/>
              </a:rPr>
              <a:t>le </a:t>
            </a:r>
            <a:r>
              <a:rPr lang="fr-CH" sz="1300" dirty="0">
                <a:latin typeface="Raleway" panose="020B0003030101060003" pitchFamily="34" charset="0"/>
                <a:cs typeface="Arial" pitchFamily="34" charset="0"/>
              </a:rPr>
              <a:t>qualifie de revenu imposable en lien avec la relation de travail (2010) </a:t>
            </a:r>
            <a:r>
              <a:rPr lang="fr-CH" sz="1300" dirty="0" smtClean="0">
                <a:latin typeface="Raleway" panose="020B0003030101060003" pitchFamily="34" charset="0"/>
                <a:cs typeface="Arial" pitchFamily="34" charset="0"/>
              </a:rPr>
              <a:t> : revenu </a:t>
            </a:r>
            <a:r>
              <a:rPr lang="fr-CH" sz="1300" dirty="0">
                <a:latin typeface="Raleway" panose="020B0003030101060003" pitchFamily="34" charset="0"/>
                <a:cs typeface="Arial" pitchFamily="34" charset="0"/>
              </a:rPr>
              <a:t>imposable selon décision de taxation de CHF 1’523’400 ;</a:t>
            </a:r>
          </a:p>
          <a:p>
            <a:pPr eaLnBrk="1" hangingPunct="1">
              <a:buFont typeface="Wingdings" panose="05000000000000000000" pitchFamily="2" charset="2"/>
              <a:buChar char="§"/>
            </a:pPr>
            <a:r>
              <a:rPr lang="fr-CH" sz="1300" dirty="0">
                <a:latin typeface="Raleway" panose="020B0003030101060003" pitchFamily="34" charset="0"/>
                <a:cs typeface="Arial" pitchFamily="34" charset="0"/>
              </a:rPr>
              <a:t>Recours de AA </a:t>
            </a:r>
            <a:r>
              <a:rPr lang="fr-CH" sz="1300" dirty="0" smtClean="0">
                <a:latin typeface="Raleway" panose="020B0003030101060003" pitchFamily="34" charset="0"/>
                <a:cs typeface="Arial" pitchFamily="34" charset="0"/>
              </a:rPr>
              <a:t>: revenu </a:t>
            </a:r>
            <a:r>
              <a:rPr lang="fr-CH" sz="1300" dirty="0">
                <a:latin typeface="Raleway" panose="020B0003030101060003" pitchFamily="34" charset="0"/>
                <a:cs typeface="Arial" pitchFamily="34" charset="0"/>
              </a:rPr>
              <a:t>imposable selon AA de CHF 438’400 ;</a:t>
            </a:r>
          </a:p>
          <a:p>
            <a:pPr eaLnBrk="1" hangingPunct="1">
              <a:buFont typeface="Wingdings" panose="05000000000000000000" pitchFamily="2" charset="2"/>
              <a:buChar char="§"/>
            </a:pPr>
            <a:r>
              <a:rPr lang="fr-CH" sz="1300" dirty="0">
                <a:latin typeface="Raleway" panose="020B0003030101060003" pitchFamily="34" charset="0"/>
                <a:cs typeface="Arial" pitchFamily="34" charset="0"/>
              </a:rPr>
              <a:t>Finalement, le </a:t>
            </a:r>
            <a:r>
              <a:rPr lang="fr-CH" sz="1300" dirty="0" smtClean="0">
                <a:latin typeface="Raleway" panose="020B0003030101060003" pitchFamily="34" charset="0"/>
                <a:cs typeface="Arial" pitchFamily="34" charset="0"/>
              </a:rPr>
              <a:t>TA rejette </a:t>
            </a:r>
            <a:r>
              <a:rPr lang="fr-CH" sz="1300" dirty="0">
                <a:latin typeface="Raleway" panose="020B0003030101060003" pitchFamily="34" charset="0"/>
                <a:cs typeface="Arial" pitchFamily="34" charset="0"/>
              </a:rPr>
              <a:t>le recours de AA contre la décision du tribunal de recours (2014)</a:t>
            </a:r>
          </a:p>
          <a:p>
            <a:pPr eaLnBrk="1" hangingPunct="1">
              <a:buFont typeface="Wingdings" panose="05000000000000000000" pitchFamily="2" charset="2"/>
              <a:buChar char="§"/>
            </a:pPr>
            <a:r>
              <a:rPr lang="fr-CH" sz="1300" dirty="0">
                <a:latin typeface="Raleway" panose="020B0003030101060003" pitchFamily="34" charset="0"/>
                <a:cs typeface="Arial" pitchFamily="34" charset="0"/>
              </a:rPr>
              <a:t>Recours de droit public de AA auprès du TF </a:t>
            </a:r>
          </a:p>
          <a:p>
            <a:pPr marL="0" indent="0" eaLnBrk="1" hangingPunct="1">
              <a:buNone/>
            </a:pPr>
            <a:endParaRPr lang="fr-CH" sz="1300" dirty="0">
              <a:latin typeface="Raleway" panose="020B0003030101060003" pitchFamily="34" charset="0"/>
              <a:cs typeface="Arial" pitchFamily="34" charset="0"/>
            </a:endParaRPr>
          </a:p>
          <a:p>
            <a:pPr marL="0" indent="0" eaLnBrk="1" hangingPunct="1">
              <a:buNone/>
            </a:pPr>
            <a:r>
              <a:rPr lang="fr-CH" sz="1600" b="1" dirty="0">
                <a:latin typeface="Raleway" panose="020B0003030101060003" pitchFamily="34" charset="0"/>
                <a:cs typeface="Arial" pitchFamily="34" charset="0"/>
              </a:rPr>
              <a:t>Rejet du recours par le TF – Considérants : </a:t>
            </a:r>
          </a:p>
          <a:p>
            <a:pPr eaLnBrk="1" hangingPunct="1">
              <a:buFont typeface="Wingdings" panose="05000000000000000000" pitchFamily="2" charset="2"/>
              <a:buChar char="§"/>
            </a:pPr>
            <a:r>
              <a:rPr lang="fr-CH" sz="1200" dirty="0">
                <a:latin typeface="Raleway" panose="020B0003030101060003" pitchFamily="34" charset="0"/>
                <a:cs typeface="Arial" pitchFamily="34" charset="0"/>
              </a:rPr>
              <a:t>Rappel que l’imposition des PP est soumise à la théorie de l’accroissement net du patrimoine/imposition du revenu global </a:t>
            </a:r>
            <a:r>
              <a:rPr lang="fr-CH" sz="1200" dirty="0" smtClean="0">
                <a:latin typeface="Raleway" panose="020B0003030101060003" pitchFamily="34" charset="0"/>
                <a:cs typeface="Arial" pitchFamily="34" charset="0"/>
              </a:rPr>
              <a:t>net, donc exonération </a:t>
            </a:r>
            <a:r>
              <a:rPr lang="fr-CH" sz="1200" dirty="0">
                <a:latin typeface="Raleway" panose="020B0003030101060003" pitchFamily="34" charset="0"/>
                <a:cs typeface="Arial" pitchFamily="34" charset="0"/>
              </a:rPr>
              <a:t>du gain seulement si l’accroissement </a:t>
            </a:r>
            <a:r>
              <a:rPr lang="fr-CH" sz="1200" dirty="0" smtClean="0">
                <a:latin typeface="Raleway" panose="020B0003030101060003" pitchFamily="34" charset="0"/>
                <a:cs typeface="Arial" pitchFamily="34" charset="0"/>
              </a:rPr>
              <a:t>du </a:t>
            </a:r>
            <a:r>
              <a:rPr lang="fr-CH" sz="1200" dirty="0">
                <a:latin typeface="Raleway" panose="020B0003030101060003" pitchFamily="34" charset="0"/>
                <a:cs typeface="Arial" pitchFamily="34" charset="0"/>
              </a:rPr>
              <a:t>patrimoine constitue la contrepartie du bien aliéné</a:t>
            </a:r>
          </a:p>
          <a:p>
            <a:pPr eaLnBrk="1" hangingPunct="1">
              <a:buFont typeface="Wingdings" panose="05000000000000000000" pitchFamily="2" charset="2"/>
              <a:buChar char="§"/>
            </a:pPr>
            <a:r>
              <a:rPr lang="fr-CH" sz="1300" dirty="0">
                <a:latin typeface="Raleway" panose="020B0003030101060003" pitchFamily="34" charset="0"/>
                <a:cs typeface="Arial" pitchFamily="34" charset="0"/>
              </a:rPr>
              <a:t>Rappel d’une jurisprudence de 1940 </a:t>
            </a:r>
            <a:r>
              <a:rPr lang="fr-CH" sz="1300" dirty="0" smtClean="0">
                <a:latin typeface="Raleway" panose="020B0003030101060003" pitchFamily="34" charset="0"/>
                <a:cs typeface="Arial" pitchFamily="34" charset="0"/>
              </a:rPr>
              <a:t>(!) selon </a:t>
            </a:r>
            <a:r>
              <a:rPr lang="fr-CH" sz="1300" dirty="0">
                <a:latin typeface="Raleway" panose="020B0003030101060003" pitchFamily="34" charset="0"/>
                <a:cs typeface="Arial" pitchFamily="34" charset="0"/>
              </a:rPr>
              <a:t>laquelle la notion de revenu d’activité lucrative doit être interprétée de manière </a:t>
            </a:r>
            <a:r>
              <a:rPr lang="fr-CH" sz="1300" dirty="0" smtClean="0">
                <a:latin typeface="Raleway" panose="020B0003030101060003" pitchFamily="34" charset="0"/>
                <a:cs typeface="Arial" pitchFamily="34" charset="0"/>
              </a:rPr>
              <a:t>large :</a:t>
            </a:r>
            <a:endParaRPr lang="fr-CH" sz="1300" dirty="0">
              <a:latin typeface="Raleway" panose="020B0003030101060003" pitchFamily="34" charset="0"/>
              <a:cs typeface="Arial" pitchFamily="34" charset="0"/>
            </a:endParaRPr>
          </a:p>
          <a:p>
            <a:pPr marL="457200" lvl="1" indent="0" eaLnBrk="1" hangingPunct="1">
              <a:buNone/>
              <a:tabLst>
                <a:tab pos="715963" algn="l"/>
              </a:tabLst>
            </a:pPr>
            <a:r>
              <a:rPr lang="fr-CH" sz="1100" dirty="0">
                <a:latin typeface="Raleway" panose="020B0003030101060003" pitchFamily="34" charset="0"/>
                <a:cs typeface="Arial" pitchFamily="34" charset="0"/>
              </a:rPr>
              <a:t> 	</a:t>
            </a:r>
            <a:r>
              <a:rPr lang="fr-CH" sz="1200" dirty="0">
                <a:latin typeface="Raleway" panose="020B0003030101060003" pitchFamily="34" charset="0"/>
                <a:cs typeface="Arial" pitchFamily="34" charset="0"/>
              </a:rPr>
              <a:t>Il ne s’agit pas seulement d’un revenu provenant de prestations et contre-prestations convenues 	contractuellement</a:t>
            </a:r>
          </a:p>
          <a:p>
            <a:pPr marL="457200" lvl="1" indent="0" eaLnBrk="1" hangingPunct="1">
              <a:buNone/>
              <a:tabLst>
                <a:tab pos="715963" algn="l"/>
              </a:tabLst>
            </a:pPr>
            <a:r>
              <a:rPr lang="fr-CH" sz="1200" dirty="0">
                <a:latin typeface="Raleway" panose="020B0003030101060003" pitchFamily="34" charset="0"/>
                <a:cs typeface="Arial" pitchFamily="34" charset="0"/>
              </a:rPr>
              <a:t>	mais aussi lorsqu’il y a un lien entre la prestation que le contribuable reçoit et son activité de telle sorte 	que la prestation est la conséquence de l’activité et que le contribuable reçoit la prestation en rapport 	avec son activité</a:t>
            </a:r>
            <a:r>
              <a:rPr lang="fr-CH" sz="1200" dirty="0" smtClean="0">
                <a:latin typeface="Raleway" panose="020B0003030101060003" pitchFamily="34" charset="0"/>
                <a:cs typeface="Arial" pitchFamily="34" charset="0"/>
              </a:rPr>
              <a:t>.</a:t>
            </a:r>
            <a:endParaRPr lang="fr-CH" sz="2400" dirty="0"/>
          </a:p>
        </p:txBody>
      </p:sp>
      <p:sp>
        <p:nvSpPr>
          <p:cNvPr id="8" name="Espace réservé du pied de page 3"/>
          <p:cNvSpPr>
            <a:spLocks noGrp="1"/>
          </p:cNvSpPr>
          <p:nvPr>
            <p:ph type="ftr" sz="quarter" idx="10"/>
          </p:nvPr>
        </p:nvSpPr>
        <p:spPr>
          <a:xfrm>
            <a:off x="3124200" y="6324600"/>
            <a:ext cx="2895600" cy="457200"/>
          </a:xfrm>
          <a:noFill/>
        </p:spPr>
        <p:txBody>
          <a:bodyPr/>
          <a:lstStyle/>
          <a:p>
            <a:r>
              <a:rPr lang="fr-CH" sz="1050" dirty="0" smtClean="0">
                <a:latin typeface="Raleway" panose="020B0003030101060003" pitchFamily="34" charset="0"/>
              </a:rPr>
              <a:t>OREF-Ordre romand des experts fiscaux diplômés - section valaisanne</a:t>
            </a:r>
            <a:endParaRPr lang="en-GB" sz="1050" dirty="0">
              <a:latin typeface="Raleway" panose="020B0003030101060003" pitchFamily="34" charset="0"/>
            </a:endParaRPr>
          </a:p>
        </p:txBody>
      </p:sp>
    </p:spTree>
    <p:extLst>
      <p:ext uri="{BB962C8B-B14F-4D97-AF65-F5344CB8AC3E}">
        <p14:creationId xmlns:p14="http://schemas.microsoft.com/office/powerpoint/2010/main" val="391083675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pied de page 3"/>
          <p:cNvSpPr>
            <a:spLocks noGrp="1"/>
          </p:cNvSpPr>
          <p:nvPr>
            <p:ph type="ftr" sz="quarter" idx="10"/>
          </p:nvPr>
        </p:nvSpPr>
        <p:spPr>
          <a:xfrm>
            <a:off x="3020008" y="6309320"/>
            <a:ext cx="3392016" cy="457200"/>
          </a:xfrm>
          <a:noFill/>
        </p:spPr>
        <p:txBody>
          <a:bodyPr/>
          <a:lstStyle/>
          <a:p>
            <a:r>
              <a:rPr lang="fr-CH" dirty="0" smtClean="0"/>
              <a:t>OREF-Ordre romand des experts fiscaux diplômés - section valaisanne</a:t>
            </a:r>
            <a:endParaRPr lang="en-GB" dirty="0"/>
          </a:p>
        </p:txBody>
      </p:sp>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2a) ATF 2C_618/2014, RDAF 2015 II 450</a:t>
            </a:r>
          </a:p>
        </p:txBody>
      </p:sp>
      <p:sp>
        <p:nvSpPr>
          <p:cNvPr id="4100" name="Rectangle 3"/>
          <p:cNvSpPr>
            <a:spLocks noGrp="1" noChangeArrowheads="1"/>
          </p:cNvSpPr>
          <p:nvPr>
            <p:ph type="body" idx="1"/>
          </p:nvPr>
        </p:nvSpPr>
        <p:spPr>
          <a:xfrm>
            <a:off x="251520" y="1628800"/>
            <a:ext cx="8352929" cy="4114800"/>
          </a:xfrm>
        </p:spPr>
        <p:txBody>
          <a:bodyPr/>
          <a:lstStyle/>
          <a:p>
            <a:pPr marL="0" indent="0" eaLnBrk="1" hangingPunct="1">
              <a:buNone/>
            </a:pPr>
            <a:endParaRPr lang="fr-CH" sz="1600" b="1" dirty="0">
              <a:latin typeface="Raleway" panose="020B0003030101060003" pitchFamily="34" charset="0"/>
              <a:cs typeface="Arial" pitchFamily="34" charset="0"/>
            </a:endParaRPr>
          </a:p>
          <a:p>
            <a:pPr marL="0" indent="0" eaLnBrk="1" hangingPunct="1">
              <a:buNone/>
            </a:pPr>
            <a:r>
              <a:rPr lang="fr-CH" sz="1600" b="1" dirty="0">
                <a:latin typeface="Raleway" panose="020B0003030101060003" pitchFamily="34" charset="0"/>
                <a:cs typeface="Arial" pitchFamily="34" charset="0"/>
              </a:rPr>
              <a:t>Rejet du recours par le TF – Considérants : </a:t>
            </a:r>
          </a:p>
          <a:p>
            <a:pPr eaLnBrk="1" hangingPunct="1">
              <a:buFont typeface="Wingdings" panose="05000000000000000000" pitchFamily="2" charset="2"/>
              <a:buChar char="§"/>
            </a:pPr>
            <a:r>
              <a:rPr lang="fr-CH" sz="1200" dirty="0">
                <a:latin typeface="Raleway" panose="020B0003030101060003" pitchFamily="34" charset="0"/>
                <a:cs typeface="Arial" pitchFamily="34" charset="0"/>
              </a:rPr>
              <a:t>L’exonération des gains en capital privés constitue une exception étrangère au système régi par le principe de la capacité contributive et à sa concrétisation par le principe de l’accroissement net du patrimoine.</a:t>
            </a:r>
          </a:p>
          <a:p>
            <a:pPr marL="0" indent="0" eaLnBrk="1" hangingPunct="1">
              <a:buNone/>
              <a:tabLst>
                <a:tab pos="715963" algn="l"/>
              </a:tabLst>
            </a:pPr>
            <a:r>
              <a:rPr lang="fr-CH" sz="1200" dirty="0">
                <a:latin typeface="Raleway" panose="020B0003030101060003" pitchFamily="34" charset="0"/>
                <a:cs typeface="Arial" pitchFamily="34" charset="0"/>
              </a:rPr>
              <a:t>	exception sans doute voulue par le législateur ;</a:t>
            </a:r>
          </a:p>
          <a:p>
            <a:pPr marL="0" indent="0" eaLnBrk="1" hangingPunct="1">
              <a:buNone/>
              <a:tabLst>
                <a:tab pos="715963" algn="l"/>
              </a:tabLst>
            </a:pPr>
            <a:r>
              <a:rPr lang="fr-CH" sz="1200" dirty="0">
                <a:latin typeface="Raleway" panose="020B0003030101060003" pitchFamily="34" charset="0"/>
                <a:cs typeface="Arial" pitchFamily="34" charset="0"/>
              </a:rPr>
              <a:t>	mais dans un système caractérisé par un impôt général sur le revenu ;</a:t>
            </a:r>
          </a:p>
          <a:p>
            <a:pPr marL="0" indent="0" eaLnBrk="1" hangingPunct="1">
              <a:buNone/>
              <a:tabLst>
                <a:tab pos="715963" algn="l"/>
              </a:tabLst>
            </a:pPr>
            <a:r>
              <a:rPr lang="fr-CH" sz="1200" dirty="0">
                <a:latin typeface="Raleway" panose="020B0003030101060003" pitchFamily="34" charset="0"/>
                <a:cs typeface="Arial" pitchFamily="34" charset="0"/>
              </a:rPr>
              <a:t>	doit être interprété restrictivement.</a:t>
            </a:r>
          </a:p>
          <a:p>
            <a:pPr marL="0" indent="0" eaLnBrk="1" hangingPunct="1">
              <a:buNone/>
              <a:tabLst>
                <a:tab pos="715963" algn="l"/>
              </a:tabLst>
            </a:pPr>
            <a:endParaRPr lang="fr-CH" sz="1200" dirty="0">
              <a:latin typeface="Raleway" panose="020B0003030101060003" pitchFamily="34" charset="0"/>
              <a:cs typeface="Arial" pitchFamily="34" charset="0"/>
            </a:endParaRPr>
          </a:p>
          <a:p>
            <a:pPr marL="0" indent="0" eaLnBrk="1" hangingPunct="1">
              <a:buNone/>
              <a:tabLst>
                <a:tab pos="715963" algn="l"/>
              </a:tabLst>
            </a:pPr>
            <a:endParaRPr lang="fr-CH" sz="800" dirty="0">
              <a:latin typeface="Raleway" panose="020B0003030101060003" pitchFamily="34" charset="0"/>
              <a:cs typeface="Arial" pitchFamily="34" charset="0"/>
            </a:endParaRPr>
          </a:p>
          <a:p>
            <a:pPr marL="0" indent="0" eaLnBrk="1" hangingPunct="1">
              <a:buNone/>
            </a:pPr>
            <a:r>
              <a:rPr lang="fr-CH" sz="1600" b="1" dirty="0">
                <a:latin typeface="Raleway" panose="020B0003030101060003" pitchFamily="34" charset="0"/>
                <a:cs typeface="Arial" pitchFamily="34" charset="0"/>
              </a:rPr>
              <a:t>Conclusions du TF :</a:t>
            </a:r>
          </a:p>
          <a:p>
            <a:pPr marL="361950" lvl="1" indent="-361950" eaLnBrk="1" hangingPunct="1">
              <a:buFont typeface="Wingdings" panose="05000000000000000000" pitchFamily="2" charset="2"/>
              <a:buChar char="§"/>
            </a:pPr>
            <a:r>
              <a:rPr lang="fr-CH" sz="1200" dirty="0">
                <a:latin typeface="Raleway" panose="020B0003030101060003" pitchFamily="34" charset="0"/>
                <a:cs typeface="Arial" pitchFamily="34" charset="0"/>
              </a:rPr>
              <a:t>Dans la mesure où elles dépassent la valeur nominale des actions, les créances du recourant résultant du contrat constituent, d’un point de vue économique, un mélange entre une prime d’engagement (première tranche) et des primes de fidélité (2</a:t>
            </a:r>
            <a:r>
              <a:rPr lang="fr-CH" sz="1200" baseline="30000" dirty="0">
                <a:latin typeface="Raleway" panose="020B0003030101060003" pitchFamily="34" charset="0"/>
                <a:cs typeface="Arial" pitchFamily="34" charset="0"/>
              </a:rPr>
              <a:t>ème</a:t>
            </a:r>
            <a:r>
              <a:rPr lang="fr-CH" sz="1200" dirty="0">
                <a:latin typeface="Raleway" panose="020B0003030101060003" pitchFamily="34" charset="0"/>
                <a:cs typeface="Arial" pitchFamily="34" charset="0"/>
              </a:rPr>
              <a:t> et 4</a:t>
            </a:r>
            <a:r>
              <a:rPr lang="fr-CH" sz="1200" baseline="30000" dirty="0">
                <a:latin typeface="Raleway" panose="020B0003030101060003" pitchFamily="34" charset="0"/>
                <a:cs typeface="Arial" pitchFamily="34" charset="0"/>
              </a:rPr>
              <a:t>ème</a:t>
            </a:r>
            <a:r>
              <a:rPr lang="fr-CH" sz="1200" dirty="0">
                <a:latin typeface="Raleway" panose="020B0003030101060003" pitchFamily="34" charset="0"/>
                <a:cs typeface="Arial" pitchFamily="34" charset="0"/>
              </a:rPr>
              <a:t> </a:t>
            </a:r>
            <a:r>
              <a:rPr lang="fr-CH" sz="1200" dirty="0" smtClean="0">
                <a:latin typeface="Raleway" panose="020B0003030101060003" pitchFamily="34" charset="0"/>
                <a:cs typeface="Arial" pitchFamily="34" charset="0"/>
              </a:rPr>
              <a:t>tranches) </a:t>
            </a:r>
            <a:r>
              <a:rPr lang="fr-CH" sz="1200" dirty="0">
                <a:latin typeface="Raleway" panose="020B0003030101060003" pitchFamily="34" charset="0"/>
                <a:cs typeface="Arial" pitchFamily="34" charset="0"/>
              </a:rPr>
              <a:t>et constituent donc des éléments du salaire. </a:t>
            </a:r>
          </a:p>
          <a:p>
            <a:pPr marL="361950" lvl="1" indent="-361950" eaLnBrk="1" hangingPunct="1">
              <a:buFont typeface="Wingdings" panose="05000000000000000000" pitchFamily="2" charset="2"/>
              <a:buChar char="§"/>
            </a:pPr>
            <a:endParaRPr lang="fr-CH" sz="700" dirty="0" smtClean="0">
              <a:latin typeface="Raleway" panose="020B0003030101060003" pitchFamily="34" charset="0"/>
              <a:cs typeface="Arial" pitchFamily="34" charset="0"/>
            </a:endParaRPr>
          </a:p>
          <a:p>
            <a:pPr marL="361950" lvl="1" indent="-361950" eaLnBrk="1" hangingPunct="1">
              <a:buFont typeface="Wingdings" panose="05000000000000000000" pitchFamily="2" charset="2"/>
              <a:buChar char="§"/>
            </a:pPr>
            <a:r>
              <a:rPr lang="fr-CH" sz="1200" dirty="0" smtClean="0">
                <a:latin typeface="Raleway" panose="020B0003030101060003" pitchFamily="34" charset="0"/>
                <a:cs typeface="Arial" pitchFamily="34" charset="0"/>
              </a:rPr>
              <a:t>Le </a:t>
            </a:r>
            <a:r>
              <a:rPr lang="fr-CH" sz="1200" dirty="0">
                <a:latin typeface="Raleway" panose="020B0003030101060003" pitchFamily="34" charset="0"/>
                <a:cs typeface="Arial" pitchFamily="34" charset="0"/>
              </a:rPr>
              <a:t>fait que le paiement n’ait pas été exécuté par l’employeur formel n’y change rien : une prestation fournie par un tiers doit être imputée au revenu d’activité dépendante si elle est versée en lien avec la relation de travail.</a:t>
            </a:r>
            <a:endParaRPr lang="fr-CH" sz="1600" dirty="0">
              <a:latin typeface="Raleway" panose="020B0003030101060003" pitchFamily="34" charset="0"/>
              <a:cs typeface="Arial" pitchFamily="34" charset="0"/>
            </a:endParaRPr>
          </a:p>
          <a:p>
            <a:pPr marL="0" indent="0" eaLnBrk="1" hangingPunct="1">
              <a:buNone/>
            </a:pPr>
            <a:endParaRPr lang="fr-CH" sz="1600" dirty="0" smtClean="0">
              <a:latin typeface="Raleway" panose="020B0003030101060003" pitchFamily="34" charset="0"/>
              <a:cs typeface="Arial" pitchFamily="34" charset="0"/>
            </a:endParaRPr>
          </a:p>
          <a:p>
            <a:pPr marL="0" indent="0" eaLnBrk="1" hangingPunct="1">
              <a:buNone/>
            </a:pPr>
            <a:r>
              <a:rPr lang="fr-CH" sz="1600" b="1" dirty="0">
                <a:solidFill>
                  <a:srgbClr val="FF0000"/>
                </a:solidFill>
                <a:latin typeface="Raleway" panose="020B0003030101060003" pitchFamily="34" charset="0"/>
                <a:cs typeface="Arial" pitchFamily="34" charset="0"/>
              </a:rPr>
              <a:t>Attention : cas unique, mais exception supplémentaire au gain en capital privé !?</a:t>
            </a:r>
          </a:p>
          <a:p>
            <a:pPr eaLnBrk="1" hangingPunct="1">
              <a:buNone/>
            </a:pPr>
            <a:r>
              <a:rPr lang="fr-CH" sz="2400" dirty="0">
                <a:latin typeface="Arial" pitchFamily="34" charset="0"/>
                <a:cs typeface="Arial" pitchFamily="34" charset="0"/>
              </a:rPr>
              <a:t>	</a:t>
            </a:r>
          </a:p>
          <a:p>
            <a:pPr eaLnBrk="1" hangingPunct="1">
              <a:buFontTx/>
              <a:buNone/>
            </a:pPr>
            <a:endParaRPr lang="fr-CH" sz="2400" dirty="0"/>
          </a:p>
        </p:txBody>
      </p:sp>
    </p:spTree>
    <p:extLst>
      <p:ext uri="{BB962C8B-B14F-4D97-AF65-F5344CB8AC3E}">
        <p14:creationId xmlns:p14="http://schemas.microsoft.com/office/powerpoint/2010/main" val="335463315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pied de page 3"/>
          <p:cNvSpPr>
            <a:spLocks noGrp="1"/>
          </p:cNvSpPr>
          <p:nvPr>
            <p:ph type="ftr" sz="quarter" idx="10"/>
          </p:nvPr>
        </p:nvSpPr>
        <p:spPr>
          <a:xfrm>
            <a:off x="2962305" y="6238381"/>
            <a:ext cx="3216215" cy="457200"/>
          </a:xfrm>
          <a:noFill/>
        </p:spPr>
        <p:txBody>
          <a:bodyPr/>
          <a:lstStyle/>
          <a:p>
            <a:r>
              <a:rPr lang="fr-CH" dirty="0" smtClean="0"/>
              <a:t>OREF-Ordre romand des experts fiscaux diplômés - section valaisanne</a:t>
            </a:r>
            <a:endParaRPr lang="en-GB" dirty="0"/>
          </a:p>
        </p:txBody>
      </p:sp>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2b) ATF 2C_360/2015 </a:t>
            </a:r>
          </a:p>
        </p:txBody>
      </p:sp>
      <p:sp>
        <p:nvSpPr>
          <p:cNvPr id="4100" name="Rectangle 3"/>
          <p:cNvSpPr>
            <a:spLocks noGrp="1" noChangeArrowheads="1"/>
          </p:cNvSpPr>
          <p:nvPr>
            <p:ph type="body" idx="1"/>
          </p:nvPr>
        </p:nvSpPr>
        <p:spPr>
          <a:xfrm>
            <a:off x="251520" y="1466069"/>
            <a:ext cx="8424937" cy="4609581"/>
          </a:xfrm>
        </p:spPr>
        <p:txBody>
          <a:bodyPr/>
          <a:lstStyle/>
          <a:p>
            <a:pPr marL="0" indent="0" eaLnBrk="1" hangingPunct="1">
              <a:buNone/>
            </a:pPr>
            <a:r>
              <a:rPr lang="fr-CH" sz="1600" b="1" dirty="0">
                <a:latin typeface="Raleway" panose="020B0003030101060003" pitchFamily="34" charset="0"/>
                <a:cs typeface="Arial" pitchFamily="34" charset="0"/>
              </a:rPr>
              <a:t>Faits :</a:t>
            </a:r>
          </a:p>
          <a:p>
            <a:pPr eaLnBrk="1" hangingPunct="1">
              <a:buFont typeface="Wingdings" panose="05000000000000000000" pitchFamily="2" charset="2"/>
              <a:buChar char="§"/>
            </a:pPr>
            <a:r>
              <a:rPr lang="fr-CH" sz="1300" dirty="0" smtClean="0">
                <a:latin typeface="Raleway" panose="020B0003030101060003" pitchFamily="34" charset="0"/>
                <a:cs typeface="Arial" pitchFamily="34" charset="0"/>
              </a:rPr>
              <a:t>Madame, de nationalité française, assujettie de façon illimitée en France, travaille depuis 2006 en CH, à Genève, puis dès mars 2008 à Lausanne ;</a:t>
            </a:r>
            <a:endParaRPr lang="fr-CH" sz="1300" dirty="0">
              <a:latin typeface="Raleway" panose="020B0003030101060003" pitchFamily="34" charset="0"/>
              <a:cs typeface="Arial" pitchFamily="34" charset="0"/>
            </a:endParaRPr>
          </a:p>
          <a:p>
            <a:pPr eaLnBrk="1" hangingPunct="1">
              <a:buFont typeface="Wingdings" panose="05000000000000000000" pitchFamily="2" charset="2"/>
              <a:buChar char="§"/>
            </a:pPr>
            <a:r>
              <a:rPr lang="fr-CH" sz="1300" dirty="0" smtClean="0">
                <a:latin typeface="Raleway" panose="020B0003030101060003" pitchFamily="34" charset="0"/>
                <a:cs typeface="Arial" pitchFamily="34" charset="0"/>
              </a:rPr>
              <a:t>L’impôt à la source lui a été retenu par ses employeurs successifs </a:t>
            </a:r>
            <a:r>
              <a:rPr lang="fr-CH" sz="1300" dirty="0">
                <a:latin typeface="Raleway" panose="020B0003030101060003" pitchFamily="34" charset="0"/>
                <a:cs typeface="Arial" pitchFamily="34" charset="0"/>
              </a:rPr>
              <a:t>;</a:t>
            </a:r>
          </a:p>
          <a:p>
            <a:pPr eaLnBrk="1" hangingPunct="1">
              <a:buFont typeface="Wingdings" panose="05000000000000000000" pitchFamily="2" charset="2"/>
              <a:buChar char="§"/>
            </a:pPr>
            <a:r>
              <a:rPr lang="fr-CH" sz="1300" dirty="0" smtClean="0">
                <a:latin typeface="Raleway" panose="020B0003030101060003" pitchFamily="34" charset="0"/>
                <a:cs typeface="Arial" pitchFamily="34" charset="0"/>
              </a:rPr>
              <a:t>Le 26 mars 2011, elle dépose une déclaration simplifiée pour l’année 2008 ;</a:t>
            </a:r>
          </a:p>
          <a:p>
            <a:pPr eaLnBrk="1" hangingPunct="1">
              <a:buFont typeface="Wingdings" panose="05000000000000000000" pitchFamily="2" charset="2"/>
              <a:buChar char="§"/>
            </a:pPr>
            <a:r>
              <a:rPr lang="fr-CH" sz="1300" dirty="0" smtClean="0">
                <a:latin typeface="Raleway" panose="020B0003030101060003" pitchFamily="34" charset="0"/>
                <a:cs typeface="Arial" pitchFamily="34" charset="0"/>
              </a:rPr>
              <a:t>Le 16 août 2011, l’ACI notifie le décompte d’impôt 2008 ;</a:t>
            </a:r>
          </a:p>
          <a:p>
            <a:pPr eaLnBrk="1" hangingPunct="1">
              <a:buFont typeface="Wingdings" panose="05000000000000000000" pitchFamily="2" charset="2"/>
              <a:buChar char="§"/>
            </a:pPr>
            <a:r>
              <a:rPr lang="fr-CH" sz="1300" dirty="0" smtClean="0">
                <a:latin typeface="Raleway" panose="020B0003030101060003" pitchFamily="34" charset="0"/>
                <a:cs typeface="Arial" pitchFamily="34" charset="0"/>
              </a:rPr>
              <a:t>Le 25 août 2011, Madame revendique la prise en compte des déductions formulées dans sa déclaration simplifiée ;</a:t>
            </a:r>
            <a:endParaRPr lang="fr-CH" sz="1300" dirty="0">
              <a:latin typeface="Raleway" panose="020B0003030101060003" pitchFamily="34" charset="0"/>
              <a:cs typeface="Arial" pitchFamily="34" charset="0"/>
            </a:endParaRPr>
          </a:p>
          <a:p>
            <a:pPr eaLnBrk="1" hangingPunct="1">
              <a:buFont typeface="Wingdings" panose="05000000000000000000" pitchFamily="2" charset="2"/>
              <a:buChar char="§"/>
            </a:pPr>
            <a:r>
              <a:rPr lang="fr-CH" sz="1300" dirty="0" smtClean="0">
                <a:latin typeface="Raleway" panose="020B0003030101060003" pitchFamily="34" charset="0"/>
                <a:cs typeface="Arial" pitchFamily="34" charset="0"/>
              </a:rPr>
              <a:t>Le 11 juin 2014, l’ACI confirme le rejet de la réclamation et confirme sa décision.</a:t>
            </a:r>
          </a:p>
          <a:p>
            <a:pPr eaLnBrk="1" hangingPunct="1">
              <a:buFont typeface="Wingdings" panose="05000000000000000000" pitchFamily="2" charset="2"/>
              <a:buChar char="§"/>
            </a:pPr>
            <a:r>
              <a:rPr lang="fr-CH" sz="1300" dirty="0" smtClean="0">
                <a:latin typeface="Raleway" panose="020B0003030101060003" pitchFamily="34" charset="0"/>
                <a:cs typeface="Arial" pitchFamily="34" charset="0"/>
              </a:rPr>
              <a:t>Le 15.04.2015, le TC VD rejette le recours retenant que le délai de l’art. 137 LIFD, échéant au 31 mars 2009, n’avait pas été respecté.</a:t>
            </a:r>
            <a:endParaRPr lang="fr-CH" sz="1300" dirty="0">
              <a:latin typeface="Raleway" panose="020B0003030101060003" pitchFamily="34" charset="0"/>
              <a:cs typeface="Arial" pitchFamily="34" charset="0"/>
            </a:endParaRPr>
          </a:p>
          <a:p>
            <a:pPr marL="0" indent="0" eaLnBrk="1" hangingPunct="1">
              <a:buNone/>
            </a:pPr>
            <a:endParaRPr lang="fr-CH" sz="1300" dirty="0">
              <a:latin typeface="Raleway" panose="020B0003030101060003" pitchFamily="34" charset="0"/>
              <a:cs typeface="Arial" pitchFamily="34" charset="0"/>
            </a:endParaRPr>
          </a:p>
          <a:p>
            <a:pPr marL="0" indent="0" eaLnBrk="1" hangingPunct="1">
              <a:buNone/>
            </a:pPr>
            <a:r>
              <a:rPr lang="fr-CH" sz="1600" b="1" dirty="0" smtClean="0">
                <a:latin typeface="Raleway" panose="020B0003030101060003" pitchFamily="34" charset="0"/>
                <a:cs typeface="Arial" pitchFamily="34" charset="0"/>
              </a:rPr>
              <a:t>Considérants </a:t>
            </a:r>
            <a:r>
              <a:rPr lang="fr-CH" sz="1600" b="1" dirty="0">
                <a:latin typeface="Raleway" panose="020B0003030101060003" pitchFamily="34" charset="0"/>
                <a:cs typeface="Arial" pitchFamily="34" charset="0"/>
              </a:rPr>
              <a:t>: </a:t>
            </a:r>
          </a:p>
          <a:p>
            <a:pPr eaLnBrk="1" hangingPunct="1">
              <a:buFont typeface="Wingdings" panose="05000000000000000000" pitchFamily="2" charset="2"/>
              <a:buChar char="§"/>
            </a:pPr>
            <a:r>
              <a:rPr lang="fr-CH" sz="1300" dirty="0" smtClean="0">
                <a:latin typeface="Raleway" panose="020B0003030101060003" pitchFamily="34" charset="0"/>
                <a:cs typeface="Arial" pitchFamily="34" charset="0"/>
              </a:rPr>
              <a:t>D’après l’art. 5 LIFD,  ni domicile, ni séjour </a:t>
            </a:r>
            <a:r>
              <a:rPr lang="fr-CH" sz="1300" dirty="0" smtClean="0">
                <a:latin typeface="Raleway" panose="020B0003030101060003" pitchFamily="34" charset="0"/>
                <a:cs typeface="Arial" pitchFamily="34" charset="0"/>
                <a:sym typeface="Wingdings" panose="05000000000000000000" pitchFamily="2" charset="2"/>
              </a:rPr>
              <a:t> assujettissement limité si activité lucrative en CH</a:t>
            </a:r>
          </a:p>
          <a:p>
            <a:pPr eaLnBrk="1" hangingPunct="1">
              <a:buFont typeface="Wingdings" panose="05000000000000000000" pitchFamily="2" charset="2"/>
              <a:buChar char="§"/>
            </a:pPr>
            <a:r>
              <a:rPr lang="fr-CH" sz="1300" dirty="0" smtClean="0">
                <a:latin typeface="Raleway" panose="020B0003030101060003" pitchFamily="34" charset="0"/>
                <a:cs typeface="Arial" pitchFamily="34" charset="0"/>
                <a:sym typeface="Wingdings" panose="05000000000000000000" pitchFamily="2" charset="2"/>
              </a:rPr>
              <a:t>Assujettissement limité au revenu de l’activité lucrative selon art.6 al. 2 LIFD, confirmée par art. 17 al.1 CDI France</a:t>
            </a:r>
          </a:p>
          <a:p>
            <a:pPr eaLnBrk="1" hangingPunct="1">
              <a:buFont typeface="Wingdings" panose="05000000000000000000" pitchFamily="2" charset="2"/>
              <a:buChar char="§"/>
            </a:pPr>
            <a:r>
              <a:rPr lang="fr-CH" sz="1300" dirty="0" smtClean="0">
                <a:latin typeface="Raleway" panose="020B0003030101060003" pitchFamily="34" charset="0"/>
                <a:cs typeface="Arial" pitchFamily="34" charset="0"/>
              </a:rPr>
              <a:t>Selon l’art. 138 al.1 LIFD, autorité peut exiger de manière simplifiée le paiement de l’impôt à la source (éventuellement insuffisamment retenu), même après échéance du délai de l’art 137 al.1 LIFD</a:t>
            </a:r>
            <a:endParaRPr lang="fr-CH" sz="1300" dirty="0">
              <a:latin typeface="Raleway" panose="020B0003030101060003" pitchFamily="34" charset="0"/>
              <a:cs typeface="Arial" pitchFamily="34" charset="0"/>
            </a:endParaRPr>
          </a:p>
          <a:p>
            <a:pPr eaLnBrk="1" hangingPunct="1">
              <a:buFont typeface="Wingdings" panose="05000000000000000000" pitchFamily="2" charset="2"/>
              <a:buChar char="§"/>
            </a:pPr>
            <a:r>
              <a:rPr lang="fr-CH" sz="1300" dirty="0" smtClean="0">
                <a:latin typeface="Raleway" panose="020B0003030101060003" pitchFamily="34" charset="0"/>
                <a:cs typeface="Arial" pitchFamily="34" charset="0"/>
              </a:rPr>
              <a:t>Même faculté au contribuable selon l’art. 138 al.2 LIFD</a:t>
            </a:r>
          </a:p>
          <a:p>
            <a:pPr eaLnBrk="1" hangingPunct="1">
              <a:buFont typeface="Wingdings" panose="05000000000000000000" pitchFamily="2" charset="2"/>
              <a:buChar char="§"/>
            </a:pPr>
            <a:endParaRPr lang="fr-CH" sz="2400" dirty="0" smtClean="0">
              <a:latin typeface="Arial" pitchFamily="34" charset="0"/>
              <a:cs typeface="Arial" pitchFamily="34" charset="0"/>
            </a:endParaRPr>
          </a:p>
          <a:p>
            <a:pPr eaLnBrk="1" hangingPunct="1">
              <a:buFontTx/>
              <a:buNone/>
            </a:pPr>
            <a:endParaRPr lang="fr-CH" sz="2400" dirty="0"/>
          </a:p>
        </p:txBody>
      </p:sp>
    </p:spTree>
    <p:extLst>
      <p:ext uri="{BB962C8B-B14F-4D97-AF65-F5344CB8AC3E}">
        <p14:creationId xmlns:p14="http://schemas.microsoft.com/office/powerpoint/2010/main" val="352950048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pied de page 3"/>
          <p:cNvSpPr>
            <a:spLocks noGrp="1"/>
          </p:cNvSpPr>
          <p:nvPr>
            <p:ph type="ftr" sz="quarter" idx="10"/>
          </p:nvPr>
        </p:nvSpPr>
        <p:spPr>
          <a:xfrm>
            <a:off x="2962305" y="6238381"/>
            <a:ext cx="3216215" cy="457200"/>
          </a:xfrm>
          <a:noFill/>
        </p:spPr>
        <p:txBody>
          <a:bodyPr/>
          <a:lstStyle/>
          <a:p>
            <a:r>
              <a:rPr lang="fr-CH" dirty="0" smtClean="0"/>
              <a:t>OREF-Ordre romand des experts fiscaux diplômés - section valaisanne</a:t>
            </a:r>
            <a:endParaRPr lang="en-GB" dirty="0"/>
          </a:p>
        </p:txBody>
      </p:sp>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2b) ATF 2C_360/2015 </a:t>
            </a:r>
          </a:p>
        </p:txBody>
      </p:sp>
      <p:sp>
        <p:nvSpPr>
          <p:cNvPr id="4100" name="Rectangle 3"/>
          <p:cNvSpPr>
            <a:spLocks noGrp="1" noChangeArrowheads="1"/>
          </p:cNvSpPr>
          <p:nvPr>
            <p:ph type="body" idx="1"/>
          </p:nvPr>
        </p:nvSpPr>
        <p:spPr>
          <a:xfrm>
            <a:off x="251520" y="1466069"/>
            <a:ext cx="8424937" cy="4609581"/>
          </a:xfrm>
        </p:spPr>
        <p:txBody>
          <a:bodyPr/>
          <a:lstStyle/>
          <a:p>
            <a:pPr marL="0" indent="0" eaLnBrk="1" hangingPunct="1">
              <a:buNone/>
            </a:pPr>
            <a:r>
              <a:rPr lang="fr-CH" sz="1600" b="1" dirty="0" smtClean="0">
                <a:latin typeface="Raleway" panose="020B0003030101060003" pitchFamily="34" charset="0"/>
                <a:cs typeface="Arial" pitchFamily="34" charset="0"/>
              </a:rPr>
              <a:t>Considérants (suite) </a:t>
            </a:r>
            <a:r>
              <a:rPr lang="fr-CH" sz="1600" b="1" dirty="0">
                <a:latin typeface="Raleway" panose="020B0003030101060003" pitchFamily="34" charset="0"/>
                <a:cs typeface="Arial" pitchFamily="34" charset="0"/>
              </a:rPr>
              <a:t>: </a:t>
            </a:r>
          </a:p>
          <a:p>
            <a:pPr eaLnBrk="1" hangingPunct="1">
              <a:buFont typeface="Wingdings" panose="05000000000000000000" pitchFamily="2" charset="2"/>
              <a:buChar char="§"/>
            </a:pPr>
            <a:r>
              <a:rPr lang="fr-CH" sz="1300" dirty="0" smtClean="0">
                <a:latin typeface="Raleway" panose="020B0003030101060003" pitchFamily="34" charset="0"/>
                <a:cs typeface="Arial" pitchFamily="34" charset="0"/>
              </a:rPr>
              <a:t>Selon jurisprudence, l’art. 137 LIFD s’applique pleinement au contribuable qui veut faire valoir des déductions supplémentaires, qui dépassent les montants forfaitairement retenus</a:t>
            </a:r>
          </a:p>
          <a:p>
            <a:pPr eaLnBrk="1" hangingPunct="1">
              <a:buFont typeface="Wingdings" panose="05000000000000000000" pitchFamily="2" charset="2"/>
              <a:buChar char="§"/>
            </a:pPr>
            <a:endParaRPr lang="fr-CH" sz="1300" dirty="0" smtClean="0">
              <a:latin typeface="Raleway" panose="020B0003030101060003" pitchFamily="34" charset="0"/>
              <a:cs typeface="Arial" pitchFamily="34" charset="0"/>
            </a:endParaRPr>
          </a:p>
          <a:p>
            <a:pPr marL="0" indent="0" eaLnBrk="1" hangingPunct="1">
              <a:buNone/>
            </a:pPr>
            <a:r>
              <a:rPr lang="fr-CH" sz="1400" b="1" dirty="0" smtClean="0">
                <a:latin typeface="Raleway" panose="020B0003030101060003" pitchFamily="34" charset="0"/>
                <a:cs typeface="Arial" pitchFamily="34" charset="0"/>
              </a:rPr>
              <a:t>Conclusions</a:t>
            </a:r>
            <a:endParaRPr lang="fr-CH" sz="1300" dirty="0">
              <a:latin typeface="Raleway" panose="020B0003030101060003" pitchFamily="34" charset="0"/>
              <a:cs typeface="Arial" pitchFamily="34" charset="0"/>
            </a:endParaRPr>
          </a:p>
          <a:p>
            <a:pPr eaLnBrk="1" hangingPunct="1">
              <a:buFont typeface="Wingdings" panose="05000000000000000000" pitchFamily="2" charset="2"/>
              <a:buChar char="§"/>
            </a:pPr>
            <a:r>
              <a:rPr lang="fr-CH" sz="1300" dirty="0" smtClean="0">
                <a:latin typeface="Raleway" panose="020B0003030101060003" pitchFamily="34" charset="0"/>
                <a:cs typeface="Arial" pitchFamily="34" charset="0"/>
              </a:rPr>
              <a:t>Pour faire valoir ces déductions supplémentaires (ou égales à celle du régime de taxation ordinaire), la recourante devait respecter l’art. 137 LIFD</a:t>
            </a:r>
          </a:p>
          <a:p>
            <a:pPr eaLnBrk="1" hangingPunct="1">
              <a:buFont typeface="Wingdings" panose="05000000000000000000" pitchFamily="2" charset="2"/>
              <a:buChar char="§"/>
            </a:pPr>
            <a:r>
              <a:rPr lang="fr-CH" sz="1300" dirty="0" smtClean="0">
                <a:latin typeface="Raleway" panose="020B0003030101060003" pitchFamily="34" charset="0"/>
                <a:cs typeface="Arial" pitchFamily="34" charset="0"/>
              </a:rPr>
              <a:t>Tel n’est pas le cas ici, la demande ayant été introduite le 26 mars 2011, alors que le délais était échu au 31.03.2009.</a:t>
            </a:r>
          </a:p>
          <a:p>
            <a:pPr eaLnBrk="1" hangingPunct="1">
              <a:buFont typeface="Wingdings" panose="05000000000000000000" pitchFamily="2" charset="2"/>
              <a:buChar char="§"/>
            </a:pPr>
            <a:endParaRPr lang="fr-CH" sz="1300" dirty="0">
              <a:latin typeface="Raleway" panose="020B0003030101060003" pitchFamily="34" charset="0"/>
              <a:cs typeface="Arial" pitchFamily="34" charset="0"/>
            </a:endParaRPr>
          </a:p>
          <a:p>
            <a:pPr marL="0" indent="0" eaLnBrk="1" hangingPunct="1">
              <a:buNone/>
            </a:pPr>
            <a:r>
              <a:rPr lang="fr-CH" sz="1400" b="1" dirty="0" smtClean="0">
                <a:latin typeface="Raleway" panose="020B0003030101060003" pitchFamily="34" charset="0"/>
                <a:cs typeface="Arial" pitchFamily="34" charset="0"/>
              </a:rPr>
              <a:t>Recommandations</a:t>
            </a:r>
            <a:endParaRPr lang="fr-CH" sz="1300" b="1" dirty="0" smtClean="0">
              <a:latin typeface="Raleway" panose="020B0003030101060003" pitchFamily="34" charset="0"/>
              <a:cs typeface="Arial" pitchFamily="34" charset="0"/>
            </a:endParaRPr>
          </a:p>
          <a:p>
            <a:pPr eaLnBrk="1" hangingPunct="1">
              <a:buFont typeface="Wingdings" panose="05000000000000000000" pitchFamily="2" charset="2"/>
              <a:buChar char="§"/>
            </a:pPr>
            <a:r>
              <a:rPr lang="fr-CH" sz="1300" dirty="0" smtClean="0">
                <a:latin typeface="Raleway" panose="020B0003030101060003" pitchFamily="34" charset="0"/>
                <a:cs typeface="Arial" pitchFamily="34" charset="0"/>
              </a:rPr>
              <a:t>Pour les permis B, sourciers purs, toujours penser à les faire agir avant le 31.03 N+1. pour que les salariés ne perdent pas leur droit à la déduction de:</a:t>
            </a:r>
          </a:p>
          <a:p>
            <a:pPr lvl="1" eaLnBrk="1" hangingPunct="1">
              <a:buFont typeface="Wingdings" panose="05000000000000000000" pitchFamily="2" charset="2"/>
              <a:buChar char="§"/>
            </a:pPr>
            <a:r>
              <a:rPr lang="fr-CH" sz="1100" dirty="0" smtClean="0">
                <a:latin typeface="Raleway" panose="020B0003030101060003" pitchFamily="34" charset="0"/>
                <a:cs typeface="Arial" pitchFamily="34" charset="0"/>
              </a:rPr>
              <a:t>3</a:t>
            </a:r>
            <a:r>
              <a:rPr lang="fr-CH" sz="1100" baseline="30000" dirty="0" smtClean="0">
                <a:latin typeface="Raleway" panose="020B0003030101060003" pitchFamily="34" charset="0"/>
                <a:cs typeface="Arial" pitchFamily="34" charset="0"/>
              </a:rPr>
              <a:t>ème</a:t>
            </a:r>
            <a:r>
              <a:rPr lang="fr-CH" sz="1100" dirty="0" smtClean="0">
                <a:latin typeface="Raleway" panose="020B0003030101060003" pitchFamily="34" charset="0"/>
                <a:cs typeface="Arial" pitchFamily="34" charset="0"/>
              </a:rPr>
              <a:t> pilier A</a:t>
            </a:r>
          </a:p>
          <a:p>
            <a:pPr lvl="1" eaLnBrk="1" hangingPunct="1">
              <a:buFont typeface="Wingdings" panose="05000000000000000000" pitchFamily="2" charset="2"/>
              <a:buChar char="§"/>
            </a:pPr>
            <a:r>
              <a:rPr lang="fr-CH" sz="1100" dirty="0" smtClean="0">
                <a:latin typeface="Raleway" panose="020B0003030101060003" pitchFamily="34" charset="0"/>
                <a:cs typeface="Arial" pitchFamily="34" charset="0"/>
              </a:rPr>
              <a:t>Frais de garde</a:t>
            </a:r>
          </a:p>
          <a:p>
            <a:pPr lvl="1" eaLnBrk="1" hangingPunct="1">
              <a:buFont typeface="Wingdings" panose="05000000000000000000" pitchFamily="2" charset="2"/>
              <a:buChar char="§"/>
            </a:pPr>
            <a:r>
              <a:rPr lang="fr-CH" sz="1100" dirty="0" smtClean="0">
                <a:latin typeface="Raleway" panose="020B0003030101060003" pitchFamily="34" charset="0"/>
                <a:cs typeface="Arial" pitchFamily="34" charset="0"/>
              </a:rPr>
              <a:t>Intérêts passifs</a:t>
            </a:r>
          </a:p>
          <a:p>
            <a:pPr lvl="1" eaLnBrk="1" hangingPunct="1">
              <a:buFont typeface="Wingdings" panose="05000000000000000000" pitchFamily="2" charset="2"/>
              <a:buChar char="§"/>
            </a:pPr>
            <a:r>
              <a:rPr lang="fr-CH" sz="1100" dirty="0" smtClean="0">
                <a:latin typeface="Raleway" panose="020B0003030101060003" pitchFamily="34" charset="0"/>
                <a:cs typeface="Arial" pitchFamily="34" charset="0"/>
              </a:rPr>
              <a:t>Pensions alimentaires</a:t>
            </a:r>
          </a:p>
          <a:p>
            <a:pPr lvl="1" eaLnBrk="1" hangingPunct="1">
              <a:buFont typeface="Wingdings" panose="05000000000000000000" pitchFamily="2" charset="2"/>
              <a:buChar char="§"/>
            </a:pPr>
            <a:r>
              <a:rPr lang="fr-CH" sz="1100" dirty="0" smtClean="0">
                <a:latin typeface="Raleway" panose="020B0003030101060003" pitchFamily="34" charset="0"/>
                <a:cs typeface="Arial" pitchFamily="34" charset="0"/>
              </a:rPr>
              <a:t>Frais de formation</a:t>
            </a:r>
          </a:p>
          <a:p>
            <a:pPr lvl="1" eaLnBrk="1" hangingPunct="1">
              <a:buFont typeface="Wingdings" panose="05000000000000000000" pitchFamily="2" charset="2"/>
              <a:buChar char="§"/>
            </a:pPr>
            <a:r>
              <a:rPr lang="fr-CH" sz="1100" dirty="0" smtClean="0">
                <a:latin typeface="Raleway" panose="020B0003030101060003" pitchFamily="34" charset="0"/>
                <a:cs typeface="Arial" pitchFamily="34" charset="0"/>
              </a:rPr>
              <a:t>Frais médicaux</a:t>
            </a:r>
          </a:p>
          <a:p>
            <a:pPr lvl="1" eaLnBrk="1" hangingPunct="1">
              <a:buFont typeface="Wingdings" panose="05000000000000000000" pitchFamily="2" charset="2"/>
              <a:buChar char="§"/>
            </a:pPr>
            <a:r>
              <a:rPr lang="fr-CH" sz="1100" dirty="0" smtClean="0">
                <a:latin typeface="Raleway" panose="020B0003030101060003" pitchFamily="34" charset="0"/>
                <a:cs typeface="Arial" pitchFamily="34" charset="0"/>
              </a:rPr>
              <a:t>Dons</a:t>
            </a:r>
          </a:p>
          <a:p>
            <a:pPr lvl="1" eaLnBrk="1" hangingPunct="1">
              <a:buFont typeface="Wingdings" panose="05000000000000000000" pitchFamily="2" charset="2"/>
              <a:buChar char="§"/>
            </a:pPr>
            <a:endParaRPr lang="fr-CH" sz="1100" dirty="0" smtClean="0">
              <a:latin typeface="Raleway" panose="020B0003030101060003" pitchFamily="34" charset="0"/>
              <a:cs typeface="Arial" pitchFamily="34" charset="0"/>
            </a:endParaRPr>
          </a:p>
          <a:p>
            <a:pPr lvl="1" eaLnBrk="1" hangingPunct="1">
              <a:buFont typeface="Wingdings" panose="05000000000000000000" pitchFamily="2" charset="2"/>
              <a:buChar char="§"/>
            </a:pPr>
            <a:endParaRPr lang="fr-CH" sz="1100" dirty="0" smtClean="0">
              <a:latin typeface="Raleway" panose="020B0003030101060003" pitchFamily="34" charset="0"/>
              <a:cs typeface="Arial" pitchFamily="34" charset="0"/>
            </a:endParaRPr>
          </a:p>
          <a:p>
            <a:pPr eaLnBrk="1" hangingPunct="1">
              <a:buFont typeface="Wingdings" panose="05000000000000000000" pitchFamily="2" charset="2"/>
              <a:buChar char="§"/>
            </a:pPr>
            <a:endParaRPr lang="fr-CH" sz="1300" dirty="0" smtClean="0">
              <a:latin typeface="Raleway" panose="020B0003030101060003" pitchFamily="34" charset="0"/>
              <a:cs typeface="Arial" pitchFamily="34" charset="0"/>
            </a:endParaRPr>
          </a:p>
          <a:p>
            <a:pPr eaLnBrk="1" hangingPunct="1">
              <a:buFont typeface="Wingdings" panose="05000000000000000000" pitchFamily="2" charset="2"/>
              <a:buChar char="§"/>
            </a:pPr>
            <a:endParaRPr lang="fr-CH" sz="2400" dirty="0">
              <a:latin typeface="Arial" pitchFamily="34" charset="0"/>
              <a:cs typeface="Arial" pitchFamily="34" charset="0"/>
            </a:endParaRPr>
          </a:p>
          <a:p>
            <a:pPr lvl="1" eaLnBrk="1" hangingPunct="1">
              <a:buFontTx/>
              <a:buAutoNum type="arabicPeriod"/>
            </a:pPr>
            <a:endParaRPr lang="fr-CH" sz="2200" dirty="0"/>
          </a:p>
          <a:p>
            <a:pPr eaLnBrk="1" hangingPunct="1">
              <a:buFontTx/>
              <a:buNone/>
            </a:pPr>
            <a:r>
              <a:rPr lang="fr-FR" sz="2400" dirty="0"/>
              <a:t>	</a:t>
            </a:r>
            <a:endParaRPr lang="fr-CH" sz="2400" dirty="0"/>
          </a:p>
        </p:txBody>
      </p:sp>
    </p:spTree>
    <p:extLst>
      <p:ext uri="{BB962C8B-B14F-4D97-AF65-F5344CB8AC3E}">
        <p14:creationId xmlns:p14="http://schemas.microsoft.com/office/powerpoint/2010/main" val="112373239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pied de page 3"/>
          <p:cNvSpPr>
            <a:spLocks noGrp="1"/>
          </p:cNvSpPr>
          <p:nvPr>
            <p:ph type="ftr" sz="quarter" idx="10"/>
          </p:nvPr>
        </p:nvSpPr>
        <p:spPr>
          <a:xfrm>
            <a:off x="2910409" y="6237312"/>
            <a:ext cx="3320008" cy="457200"/>
          </a:xfrm>
          <a:noFill/>
        </p:spPr>
        <p:txBody>
          <a:bodyPr/>
          <a:lstStyle/>
          <a:p>
            <a:r>
              <a:rPr lang="fr-CH" dirty="0" smtClean="0"/>
              <a:t>OREF-Ordre romand des experts fiscaux diplômés - section valaisanne</a:t>
            </a:r>
            <a:endParaRPr lang="en-GB" dirty="0"/>
          </a:p>
        </p:txBody>
      </p:sp>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2b) ATF 2C_360/2015 </a:t>
            </a:r>
          </a:p>
        </p:txBody>
      </p:sp>
      <p:sp>
        <p:nvSpPr>
          <p:cNvPr id="4100" name="Rectangle 3"/>
          <p:cNvSpPr>
            <a:spLocks noGrp="1" noChangeArrowheads="1"/>
          </p:cNvSpPr>
          <p:nvPr>
            <p:ph type="body" idx="1"/>
          </p:nvPr>
        </p:nvSpPr>
        <p:spPr/>
        <p:txBody>
          <a:bodyPr/>
          <a:lstStyle/>
          <a:p>
            <a:pPr eaLnBrk="1" hangingPunct="1">
              <a:buFont typeface="Wingdings" panose="05000000000000000000" pitchFamily="2" charset="2"/>
              <a:buChar char="Ø"/>
            </a:pPr>
            <a:r>
              <a:rPr lang="fr-CH" b="1" dirty="0">
                <a:latin typeface="Raleway" panose="020B0003030101060003" pitchFamily="34" charset="0"/>
                <a:cs typeface="Arial" pitchFamily="34" charset="0"/>
              </a:rPr>
              <a:t>Délai jusqu’à fin mars de l’année qui suit l’échéance de la prestation (art. 146 al.2 LF et 137 al.1 LIFD</a:t>
            </a:r>
            <a:r>
              <a:rPr lang="fr-CH" b="1" dirty="0" smtClean="0">
                <a:latin typeface="Raleway" panose="020B0003030101060003" pitchFamily="34" charset="0"/>
                <a:cs typeface="Arial" pitchFamily="34" charset="0"/>
              </a:rPr>
              <a:t>).</a:t>
            </a:r>
          </a:p>
          <a:p>
            <a:pPr marL="0" indent="0" eaLnBrk="1" hangingPunct="1">
              <a:buNone/>
            </a:pPr>
            <a:endParaRPr lang="fr-CH" b="1" dirty="0" smtClean="0">
              <a:latin typeface="Raleway" panose="020B0003030101060003" pitchFamily="34" charset="0"/>
              <a:cs typeface="Arial" pitchFamily="34" charset="0"/>
            </a:endParaRPr>
          </a:p>
          <a:p>
            <a:pPr eaLnBrk="1" hangingPunct="1">
              <a:buFont typeface="Wingdings" panose="05000000000000000000" pitchFamily="2" charset="2"/>
              <a:buChar char="Ø"/>
            </a:pPr>
            <a:r>
              <a:rPr lang="fr-CH" b="1" dirty="0" smtClean="0">
                <a:latin typeface="Raleway" panose="020B0003030101060003" pitchFamily="34" charset="0"/>
                <a:cs typeface="Arial" pitchFamily="34" charset="0"/>
              </a:rPr>
              <a:t>Exiger une décision sur l’étendue de l’assujettissement, ce qui permettrait une éventuelle réclamation selon la procédure ordinaire.</a:t>
            </a:r>
            <a:endParaRPr lang="fr-CH" b="1" dirty="0">
              <a:latin typeface="Raleway" panose="020B0003030101060003" pitchFamily="34" charset="0"/>
              <a:cs typeface="Arial" pitchFamily="34" charset="0"/>
            </a:endParaRPr>
          </a:p>
          <a:p>
            <a:pPr eaLnBrk="1" hangingPunct="1">
              <a:buFont typeface="Wingdings" panose="05000000000000000000" pitchFamily="2" charset="2"/>
              <a:buChar char="Ø"/>
            </a:pPr>
            <a:endParaRPr lang="fr-CH" b="1" dirty="0">
              <a:latin typeface="Raleway" panose="020B0003030101060003" pitchFamily="34" charset="0"/>
              <a:cs typeface="Arial" pitchFamily="34" charset="0"/>
            </a:endParaRPr>
          </a:p>
          <a:p>
            <a:pPr eaLnBrk="1" hangingPunct="1">
              <a:buFont typeface="Wingdings" panose="05000000000000000000" pitchFamily="2" charset="2"/>
              <a:buChar char="Ø"/>
            </a:pPr>
            <a:r>
              <a:rPr lang="fr-CH" b="1" dirty="0">
                <a:latin typeface="Raleway" panose="020B0003030101060003" pitchFamily="34" charset="0"/>
                <a:cs typeface="Arial" pitchFamily="34" charset="0"/>
              </a:rPr>
              <a:t>Pratiquement le délai au 31.03 doit être absolument </a:t>
            </a:r>
            <a:r>
              <a:rPr lang="fr-CH" b="1" dirty="0" smtClean="0">
                <a:latin typeface="Raleway" panose="020B0003030101060003" pitchFamily="34" charset="0"/>
                <a:cs typeface="Arial" pitchFamily="34" charset="0"/>
              </a:rPr>
              <a:t>respecté pour les sourciers purs, </a:t>
            </a:r>
            <a:r>
              <a:rPr lang="fr-CH" b="1" dirty="0">
                <a:latin typeface="Raleway" panose="020B0003030101060003" pitchFamily="34" charset="0"/>
                <a:cs typeface="Arial" pitchFamily="34" charset="0"/>
              </a:rPr>
              <a:t>même si une prolongation de délai a été </a:t>
            </a:r>
            <a:r>
              <a:rPr lang="fr-CH" b="1" dirty="0" smtClean="0">
                <a:latin typeface="Raleway" panose="020B0003030101060003" pitchFamily="34" charset="0"/>
                <a:cs typeface="Arial" pitchFamily="34" charset="0"/>
              </a:rPr>
              <a:t>demandée par le paiement du BV (peut être trompeur).</a:t>
            </a:r>
            <a:endParaRPr lang="fr-CH" sz="2000" dirty="0">
              <a:latin typeface="Raleway" panose="020B0003030101060003" pitchFamily="34" charset="0"/>
              <a:cs typeface="Arial" pitchFamily="34" charset="0"/>
            </a:endParaRPr>
          </a:p>
          <a:p>
            <a:pPr eaLnBrk="1" hangingPunct="1">
              <a:buNone/>
            </a:pPr>
            <a:r>
              <a:rPr lang="fr-CH" sz="2400" dirty="0">
                <a:latin typeface="Arial" pitchFamily="34" charset="0"/>
                <a:cs typeface="Arial" pitchFamily="34" charset="0"/>
              </a:rPr>
              <a:t>		</a:t>
            </a:r>
          </a:p>
          <a:p>
            <a:pPr lvl="1" eaLnBrk="1" hangingPunct="1">
              <a:buFontTx/>
              <a:buAutoNum type="arabicPeriod"/>
            </a:pPr>
            <a:endParaRPr lang="fr-CH" sz="2200" dirty="0"/>
          </a:p>
          <a:p>
            <a:pPr eaLnBrk="1" hangingPunct="1">
              <a:buFontTx/>
              <a:buNone/>
            </a:pPr>
            <a:r>
              <a:rPr lang="fr-FR" sz="2400" dirty="0"/>
              <a:t>	</a:t>
            </a:r>
            <a:endParaRPr lang="fr-CH" sz="2400" dirty="0"/>
          </a:p>
        </p:txBody>
      </p:sp>
    </p:spTree>
    <p:extLst>
      <p:ext uri="{BB962C8B-B14F-4D97-AF65-F5344CB8AC3E}">
        <p14:creationId xmlns:p14="http://schemas.microsoft.com/office/powerpoint/2010/main" val="145348557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pied de page 3"/>
          <p:cNvSpPr>
            <a:spLocks noGrp="1"/>
          </p:cNvSpPr>
          <p:nvPr>
            <p:ph type="ftr" sz="quarter" idx="10"/>
          </p:nvPr>
        </p:nvSpPr>
        <p:spPr>
          <a:xfrm>
            <a:off x="2874405" y="6324600"/>
            <a:ext cx="3392016" cy="457200"/>
          </a:xfrm>
          <a:noFill/>
        </p:spPr>
        <p:txBody>
          <a:bodyPr/>
          <a:lstStyle/>
          <a:p>
            <a:r>
              <a:rPr lang="fr-CH" dirty="0" smtClean="0"/>
              <a:t>OREF-Ordre romand des experts fiscaux diplômés - section valaisanne</a:t>
            </a:r>
            <a:endParaRPr lang="en-GB" dirty="0"/>
          </a:p>
        </p:txBody>
      </p:sp>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2b) ATF 2C_360/2015 </a:t>
            </a:r>
          </a:p>
        </p:txBody>
      </p:sp>
      <p:pic>
        <p:nvPicPr>
          <p:cNvPr id="3" name="Image 2"/>
          <p:cNvPicPr>
            <a:picLocks noChangeAspect="1"/>
          </p:cNvPicPr>
          <p:nvPr/>
        </p:nvPicPr>
        <p:blipFill rotWithShape="1">
          <a:blip r:embed="rId2"/>
          <a:srcRect l="34879" t="12001" r="35867" b="11990"/>
          <a:stretch/>
        </p:blipFill>
        <p:spPr>
          <a:xfrm>
            <a:off x="664934" y="1396318"/>
            <a:ext cx="3528393" cy="51568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Image 3"/>
          <p:cNvPicPr>
            <a:picLocks noChangeAspect="1"/>
          </p:cNvPicPr>
          <p:nvPr/>
        </p:nvPicPr>
        <p:blipFill rotWithShape="1">
          <a:blip r:embed="rId3"/>
          <a:srcRect l="34863" t="18862" r="35884" b="5130"/>
          <a:stretch/>
        </p:blipFill>
        <p:spPr>
          <a:xfrm>
            <a:off x="4716016" y="1416980"/>
            <a:ext cx="3528393" cy="51362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5637340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pied de page 3"/>
          <p:cNvSpPr>
            <a:spLocks noGrp="1"/>
          </p:cNvSpPr>
          <p:nvPr>
            <p:ph type="ftr" sz="quarter" idx="10"/>
          </p:nvPr>
        </p:nvSpPr>
        <p:spPr>
          <a:xfrm>
            <a:off x="2910409" y="6237312"/>
            <a:ext cx="3320008" cy="457200"/>
          </a:xfrm>
          <a:noFill/>
        </p:spPr>
        <p:txBody>
          <a:bodyPr/>
          <a:lstStyle/>
          <a:p>
            <a:r>
              <a:rPr lang="fr-CH" dirty="0" smtClean="0"/>
              <a:t>OREF-Ordre romand des experts fiscaux diplômés - section valaisanne</a:t>
            </a:r>
            <a:endParaRPr lang="en-GB" dirty="0"/>
          </a:p>
        </p:txBody>
      </p:sp>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2c) ATF 9C_327/2015</a:t>
            </a:r>
          </a:p>
        </p:txBody>
      </p:sp>
      <p:sp>
        <p:nvSpPr>
          <p:cNvPr id="4100" name="Rectangle 3"/>
          <p:cNvSpPr>
            <a:spLocks noGrp="1" noChangeArrowheads="1"/>
          </p:cNvSpPr>
          <p:nvPr>
            <p:ph type="body" idx="1"/>
          </p:nvPr>
        </p:nvSpPr>
        <p:spPr>
          <a:xfrm>
            <a:off x="323528" y="1718097"/>
            <a:ext cx="8133085" cy="4104456"/>
          </a:xfrm>
        </p:spPr>
        <p:txBody>
          <a:bodyPr/>
          <a:lstStyle/>
          <a:p>
            <a:pPr eaLnBrk="1" hangingPunct="1">
              <a:buFont typeface="Wingdings" panose="05000000000000000000" pitchFamily="2" charset="2"/>
              <a:buChar char="§"/>
            </a:pPr>
            <a:r>
              <a:rPr lang="fr-CH" sz="1600" b="1" dirty="0">
                <a:latin typeface="Raleway" panose="020B0003030101060003" pitchFamily="34" charset="0"/>
                <a:cs typeface="Arial" pitchFamily="34" charset="0"/>
              </a:rPr>
              <a:t>Salaire vs dividende</a:t>
            </a:r>
          </a:p>
          <a:p>
            <a:pPr eaLnBrk="1" hangingPunct="1">
              <a:buFont typeface="Wingdings" panose="05000000000000000000" pitchFamily="2" charset="2"/>
              <a:buChar char="§"/>
            </a:pPr>
            <a:r>
              <a:rPr lang="fr-CH" sz="1600" dirty="0">
                <a:latin typeface="Raleway" panose="020B0003030101060003" pitchFamily="34" charset="0"/>
                <a:cs typeface="Arial" pitchFamily="34" charset="0"/>
              </a:rPr>
              <a:t>ATF 9C_327/2015</a:t>
            </a:r>
          </a:p>
          <a:p>
            <a:pPr eaLnBrk="1" hangingPunct="1">
              <a:buFont typeface="Wingdings" panose="05000000000000000000" pitchFamily="2" charset="2"/>
              <a:buChar char="§"/>
            </a:pPr>
            <a:r>
              <a:rPr lang="fr-CH" sz="1600" dirty="0">
                <a:latin typeface="Raleway" panose="020B0003030101060003" pitchFamily="34" charset="0"/>
                <a:cs typeface="Arial" pitchFamily="34" charset="0"/>
              </a:rPr>
              <a:t>B. : associé et directeur de A Sàrl, seul employé </a:t>
            </a:r>
          </a:p>
          <a:p>
            <a:pPr eaLnBrk="1" hangingPunct="1">
              <a:buFont typeface="Wingdings" panose="05000000000000000000" pitchFamily="2" charset="2"/>
              <a:buChar char="§"/>
            </a:pPr>
            <a:r>
              <a:rPr lang="fr-CH" sz="1600" dirty="0">
                <a:latin typeface="Raleway" panose="020B0003030101060003" pitchFamily="34" charset="0"/>
                <a:cs typeface="Arial" pitchFamily="34" charset="0"/>
              </a:rPr>
              <a:t>Salaires versés :</a:t>
            </a:r>
          </a:p>
          <a:p>
            <a:pPr lvl="1" eaLnBrk="1" hangingPunct="1">
              <a:buFont typeface="Wingdings" panose="05000000000000000000" pitchFamily="2" charset="2"/>
              <a:buChar char="§"/>
            </a:pPr>
            <a:r>
              <a:rPr lang="fr-CH" sz="1400" dirty="0">
                <a:latin typeface="Raleway" panose="020B0003030101060003" pitchFamily="34" charset="0"/>
                <a:cs typeface="Arial" pitchFamily="34" charset="0"/>
              </a:rPr>
              <a:t>2009 : CHF 106’800</a:t>
            </a:r>
          </a:p>
          <a:p>
            <a:pPr lvl="1" eaLnBrk="1" hangingPunct="1">
              <a:buFont typeface="Wingdings" panose="05000000000000000000" pitchFamily="2" charset="2"/>
              <a:buChar char="§"/>
            </a:pPr>
            <a:r>
              <a:rPr lang="fr-CH" sz="1400" dirty="0">
                <a:latin typeface="Raleway" panose="020B0003030101060003" pitchFamily="34" charset="0"/>
                <a:cs typeface="Arial" pitchFamily="34" charset="0"/>
              </a:rPr>
              <a:t>2010 : CHF 110’000</a:t>
            </a:r>
          </a:p>
          <a:p>
            <a:pPr lvl="1" eaLnBrk="1" hangingPunct="1">
              <a:buFont typeface="Wingdings" panose="05000000000000000000" pitchFamily="2" charset="2"/>
              <a:buChar char="§"/>
            </a:pPr>
            <a:r>
              <a:rPr lang="fr-CH" sz="1400" dirty="0">
                <a:latin typeface="Raleway" panose="020B0003030101060003" pitchFamily="34" charset="0"/>
                <a:cs typeface="Arial" pitchFamily="34" charset="0"/>
              </a:rPr>
              <a:t>2011 : CHF 110’000</a:t>
            </a:r>
          </a:p>
          <a:p>
            <a:pPr lvl="1" eaLnBrk="1" hangingPunct="1">
              <a:buFont typeface="Wingdings" panose="05000000000000000000" pitchFamily="2" charset="2"/>
              <a:buChar char="§"/>
            </a:pPr>
            <a:r>
              <a:rPr lang="fr-CH" sz="1400" dirty="0">
                <a:latin typeface="Raleway" panose="020B0003030101060003" pitchFamily="34" charset="0"/>
                <a:cs typeface="Arial" pitchFamily="34" charset="0"/>
              </a:rPr>
              <a:t>2012 : CHF 20’880 (taux d’activité 20 %)</a:t>
            </a:r>
          </a:p>
          <a:p>
            <a:pPr marL="361950" lvl="1" indent="-361950" eaLnBrk="1" hangingPunct="1">
              <a:buFont typeface="Wingdings" panose="05000000000000000000" pitchFamily="2" charset="2"/>
              <a:buChar char="§"/>
            </a:pPr>
            <a:r>
              <a:rPr lang="fr-CH" dirty="0">
                <a:latin typeface="Raleway" panose="020B0003030101060003" pitchFamily="34" charset="0"/>
                <a:ea typeface="+mn-ea"/>
                <a:cs typeface="Arial" pitchFamily="34" charset="0"/>
              </a:rPr>
              <a:t>Dividendes versés (bruts) :</a:t>
            </a:r>
          </a:p>
          <a:p>
            <a:pPr marL="762000" lvl="2" indent="-361950" eaLnBrk="1" hangingPunct="1">
              <a:buFont typeface="Wingdings" panose="05000000000000000000" pitchFamily="2" charset="2"/>
              <a:buChar char="§"/>
            </a:pPr>
            <a:r>
              <a:rPr lang="fr-CH" dirty="0">
                <a:latin typeface="Raleway" panose="020B0003030101060003" pitchFamily="34" charset="0"/>
                <a:ea typeface="+mn-ea"/>
                <a:cs typeface="Arial" pitchFamily="34" charset="0"/>
              </a:rPr>
              <a:t>2009 : CHF 100’000</a:t>
            </a:r>
          </a:p>
          <a:p>
            <a:pPr marL="762000" lvl="2" indent="-361950" eaLnBrk="1" hangingPunct="1">
              <a:buFont typeface="Wingdings" panose="05000000000000000000" pitchFamily="2" charset="2"/>
              <a:buChar char="§"/>
            </a:pPr>
            <a:r>
              <a:rPr lang="fr-CH" dirty="0">
                <a:latin typeface="Raleway" panose="020B0003030101060003" pitchFamily="34" charset="0"/>
                <a:ea typeface="+mn-ea"/>
                <a:cs typeface="Arial" pitchFamily="34" charset="0"/>
              </a:rPr>
              <a:t>2010 : CHF 100’000</a:t>
            </a:r>
          </a:p>
          <a:p>
            <a:pPr marL="762000" lvl="2" indent="-361950" eaLnBrk="1" hangingPunct="1">
              <a:buFont typeface="Wingdings" panose="05000000000000000000" pitchFamily="2" charset="2"/>
              <a:buChar char="§"/>
            </a:pPr>
            <a:r>
              <a:rPr lang="fr-CH" dirty="0">
                <a:latin typeface="Raleway" panose="020B0003030101060003" pitchFamily="34" charset="0"/>
                <a:ea typeface="+mn-ea"/>
                <a:cs typeface="Arial" pitchFamily="34" charset="0"/>
              </a:rPr>
              <a:t>2011 : CHF 100’000</a:t>
            </a:r>
          </a:p>
          <a:p>
            <a:pPr marL="762000" lvl="2" indent="-361950" eaLnBrk="1" hangingPunct="1">
              <a:buFont typeface="Wingdings" panose="05000000000000000000" pitchFamily="2" charset="2"/>
              <a:buChar char="§"/>
            </a:pPr>
            <a:r>
              <a:rPr lang="fr-CH" dirty="0">
                <a:latin typeface="Raleway" panose="020B0003030101060003" pitchFamily="34" charset="0"/>
                <a:ea typeface="+mn-ea"/>
                <a:cs typeface="Arial" pitchFamily="34" charset="0"/>
              </a:rPr>
              <a:t>2012 : CHF 60’000</a:t>
            </a:r>
          </a:p>
          <a:p>
            <a:pPr marL="361950" lvl="2" indent="-361950" eaLnBrk="1" hangingPunct="1">
              <a:buFont typeface="Wingdings" panose="05000000000000000000" pitchFamily="2" charset="2"/>
              <a:buChar char="§"/>
            </a:pPr>
            <a:r>
              <a:rPr lang="fr-CH" sz="1600" dirty="0">
                <a:latin typeface="Raleway" panose="020B0003030101060003" pitchFamily="34" charset="0"/>
                <a:ea typeface="+mn-ea"/>
                <a:cs typeface="Arial" pitchFamily="34" charset="0"/>
              </a:rPr>
              <a:t>Requalification lors de contrôle AVS</a:t>
            </a:r>
          </a:p>
          <a:p>
            <a:pPr marL="361950" lvl="2" indent="-361950" eaLnBrk="1" hangingPunct="1">
              <a:buFont typeface="Wingdings" panose="05000000000000000000" pitchFamily="2" charset="2"/>
              <a:buChar char="§"/>
            </a:pPr>
            <a:r>
              <a:rPr lang="fr-CH" sz="1600" dirty="0">
                <a:latin typeface="Raleway" panose="020B0003030101060003" pitchFamily="34" charset="0"/>
                <a:ea typeface="+mn-ea"/>
                <a:cs typeface="Arial" pitchFamily="34" charset="0"/>
              </a:rPr>
              <a:t>Salaire usuel selon «salarium» est déterminant, même si parfois peu élevé</a:t>
            </a:r>
          </a:p>
          <a:p>
            <a:pPr eaLnBrk="1" hangingPunct="1">
              <a:buFont typeface="Wingdings" panose="05000000000000000000" pitchFamily="2" charset="2"/>
              <a:buChar char="§"/>
            </a:pPr>
            <a:endParaRPr lang="fr-CH" sz="2400" dirty="0">
              <a:latin typeface="Raleway" panose="020B0003030101060003" pitchFamily="34" charset="0"/>
              <a:cs typeface="Arial" pitchFamily="34" charset="0"/>
            </a:endParaRPr>
          </a:p>
          <a:p>
            <a:pPr lvl="1" eaLnBrk="1" hangingPunct="1">
              <a:buFontTx/>
              <a:buAutoNum type="arabicPeriod"/>
            </a:pPr>
            <a:endParaRPr lang="fr-CH" sz="2200" dirty="0"/>
          </a:p>
          <a:p>
            <a:pPr eaLnBrk="1" hangingPunct="1">
              <a:buFontTx/>
              <a:buNone/>
            </a:pPr>
            <a:r>
              <a:rPr lang="fr-FR" sz="2400" dirty="0"/>
              <a:t>	</a:t>
            </a:r>
            <a:endParaRPr lang="fr-CH" sz="2400" dirty="0"/>
          </a:p>
        </p:txBody>
      </p:sp>
    </p:spTree>
    <p:extLst>
      <p:ext uri="{BB962C8B-B14F-4D97-AF65-F5344CB8AC3E}">
        <p14:creationId xmlns:p14="http://schemas.microsoft.com/office/powerpoint/2010/main" val="218916518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pied de page 3"/>
          <p:cNvSpPr>
            <a:spLocks noGrp="1"/>
          </p:cNvSpPr>
          <p:nvPr>
            <p:ph type="ftr" sz="quarter" idx="10"/>
          </p:nvPr>
        </p:nvSpPr>
        <p:spPr>
          <a:xfrm>
            <a:off x="2910409" y="6309320"/>
            <a:ext cx="3320008" cy="457200"/>
          </a:xfrm>
          <a:noFill/>
        </p:spPr>
        <p:txBody>
          <a:bodyPr/>
          <a:lstStyle/>
          <a:p>
            <a:r>
              <a:rPr lang="fr-CH" dirty="0" smtClean="0"/>
              <a:t>OREF-Ordre romand des experts fiscaux diplômés - section valaisanne</a:t>
            </a:r>
            <a:endParaRPr lang="en-GB" dirty="0"/>
          </a:p>
        </p:txBody>
      </p:sp>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2c) ATF 9C_327/2015</a:t>
            </a:r>
          </a:p>
        </p:txBody>
      </p:sp>
      <p:sp>
        <p:nvSpPr>
          <p:cNvPr id="4100" name="Rectangle 3"/>
          <p:cNvSpPr>
            <a:spLocks noGrp="1" noChangeArrowheads="1"/>
          </p:cNvSpPr>
          <p:nvPr>
            <p:ph type="body" idx="1"/>
          </p:nvPr>
        </p:nvSpPr>
        <p:spPr>
          <a:xfrm>
            <a:off x="323528" y="1556792"/>
            <a:ext cx="7772400" cy="4114800"/>
          </a:xfrm>
        </p:spPr>
        <p:txBody>
          <a:bodyPr/>
          <a:lstStyle/>
          <a:p>
            <a:pPr>
              <a:lnSpc>
                <a:spcPts val="1812"/>
              </a:lnSpc>
            </a:pPr>
            <a:r>
              <a:rPr lang="fr-CH" sz="1600" b="1" u="sng" dirty="0">
                <a:latin typeface="Raleway" panose="020B0003030101060003" pitchFamily="34" charset="0"/>
                <a:cs typeface="Arial" pitchFamily="34" charset="0"/>
              </a:rPr>
              <a:t>Arrêt de base du TF du </a:t>
            </a:r>
            <a:r>
              <a:rPr lang="fr-CH" sz="1600" b="1" u="sng" dirty="0" smtClean="0">
                <a:latin typeface="Raleway" panose="020B0003030101060003" pitchFamily="34" charset="0"/>
                <a:cs typeface="Arial" pitchFamily="34" charset="0"/>
              </a:rPr>
              <a:t>24.10.2012</a:t>
            </a:r>
            <a:endParaRPr lang="fr-CH" sz="1600" b="1" u="sng" dirty="0">
              <a:solidFill>
                <a:srgbClr val="FF0000"/>
              </a:solidFill>
              <a:latin typeface="Raleway" panose="020B0003030101060003" pitchFamily="34" charset="0"/>
              <a:cs typeface="Arial" pitchFamily="34" charset="0"/>
            </a:endParaRPr>
          </a:p>
          <a:p>
            <a:pPr lvl="1">
              <a:lnSpc>
                <a:spcPts val="1812"/>
              </a:lnSpc>
            </a:pPr>
            <a:r>
              <a:rPr lang="fr-CH" sz="1400" dirty="0">
                <a:latin typeface="Raleway" panose="020B0003030101060003" pitchFamily="34" charset="0"/>
                <a:cs typeface="Arial" pitchFamily="34" charset="0"/>
              </a:rPr>
              <a:t>Deux conditions à remplir pour requalifier le dividende en salaire</a:t>
            </a:r>
          </a:p>
          <a:p>
            <a:pPr marL="914400" lvl="2" indent="0">
              <a:lnSpc>
                <a:spcPts val="1812"/>
              </a:lnSpc>
              <a:buNone/>
            </a:pPr>
            <a:r>
              <a:rPr lang="fr-CH" dirty="0" smtClean="0">
                <a:latin typeface="Raleway" panose="020B0003030101060003" pitchFamily="34" charset="0"/>
                <a:cs typeface="Arial" pitchFamily="34" charset="0"/>
              </a:rPr>
              <a:t>1. Salaire </a:t>
            </a:r>
            <a:r>
              <a:rPr lang="fr-CH" i="1" dirty="0">
                <a:latin typeface="Raleway" panose="020B0003030101060003" pitchFamily="34" charset="0"/>
                <a:cs typeface="Arial" pitchFamily="34" charset="0"/>
              </a:rPr>
              <a:t>notablement inférieur </a:t>
            </a:r>
            <a:r>
              <a:rPr lang="fr-CH" dirty="0">
                <a:latin typeface="Raleway" panose="020B0003030101060003" pitchFamily="34" charset="0"/>
                <a:cs typeface="Arial" pitchFamily="34" charset="0"/>
              </a:rPr>
              <a:t>à celui qui prévaut dans la branche</a:t>
            </a:r>
          </a:p>
          <a:p>
            <a:pPr marL="914400" lvl="2" indent="0">
              <a:lnSpc>
                <a:spcPts val="1812"/>
              </a:lnSpc>
              <a:buNone/>
            </a:pPr>
            <a:r>
              <a:rPr lang="fr-CH" i="1" dirty="0" smtClean="0">
                <a:latin typeface="Raleway" panose="020B0003030101060003" pitchFamily="34" charset="0"/>
                <a:cs typeface="Arial" pitchFamily="34" charset="0"/>
              </a:rPr>
              <a:t>2. Disproportion évidente </a:t>
            </a:r>
            <a:r>
              <a:rPr lang="fr-CH" dirty="0" smtClean="0">
                <a:latin typeface="Raleway" panose="020B0003030101060003" pitchFamily="34" charset="0"/>
                <a:cs typeface="Arial" pitchFamily="34" charset="0"/>
              </a:rPr>
              <a:t>entre </a:t>
            </a:r>
            <a:r>
              <a:rPr lang="fr-CH" dirty="0">
                <a:latin typeface="Raleway" panose="020B0003030101060003" pitchFamily="34" charset="0"/>
                <a:cs typeface="Arial" pitchFamily="34" charset="0"/>
              </a:rPr>
              <a:t>la valeur des actions et le montant des dividendes</a:t>
            </a:r>
          </a:p>
          <a:p>
            <a:pPr lvl="1">
              <a:lnSpc>
                <a:spcPts val="1812"/>
              </a:lnSpc>
            </a:pPr>
            <a:r>
              <a:rPr lang="fr-CH" sz="1400" dirty="0">
                <a:latin typeface="Raleway" panose="020B0003030101060003" pitchFamily="34" charset="0"/>
                <a:cs typeface="Arial" pitchFamily="34" charset="0"/>
              </a:rPr>
              <a:t>Attention: remarque générale = voir les particularités du cas d’espèce</a:t>
            </a:r>
          </a:p>
          <a:p>
            <a:pPr lvl="1">
              <a:lnSpc>
                <a:spcPts val="1812"/>
              </a:lnSpc>
              <a:buFont typeface="Wingdings" panose="05000000000000000000" pitchFamily="2" charset="2"/>
              <a:buChar char="à"/>
            </a:pPr>
            <a:r>
              <a:rPr lang="fr-CH" sz="1400" dirty="0" smtClean="0">
                <a:latin typeface="Raleway" panose="020B0003030101060003" pitchFamily="34" charset="0"/>
                <a:cs typeface="Arial" pitchFamily="34" charset="0"/>
                <a:sym typeface="Wingdings" pitchFamily="2" charset="2"/>
              </a:rPr>
              <a:t>Conversion </a:t>
            </a:r>
            <a:r>
              <a:rPr lang="fr-CH" sz="1400" dirty="0">
                <a:latin typeface="Raleway" panose="020B0003030101060003" pitchFamily="34" charset="0"/>
                <a:cs typeface="Arial" pitchFamily="34" charset="0"/>
                <a:sym typeface="Wingdings" pitchFamily="2" charset="2"/>
              </a:rPr>
              <a:t>du dividende possible jusqu’à hauteur du salaire usuel de la </a:t>
            </a:r>
            <a:r>
              <a:rPr lang="fr-CH" sz="1400" dirty="0" smtClean="0">
                <a:latin typeface="Raleway" panose="020B0003030101060003" pitchFamily="34" charset="0"/>
                <a:cs typeface="Arial" pitchFamily="34" charset="0"/>
                <a:sym typeface="Wingdings" pitchFamily="2" charset="2"/>
              </a:rPr>
              <a:t>branche</a:t>
            </a:r>
          </a:p>
          <a:p>
            <a:pPr lvl="1">
              <a:lnSpc>
                <a:spcPts val="1812"/>
              </a:lnSpc>
              <a:buFont typeface="Wingdings" panose="05000000000000000000" pitchFamily="2" charset="2"/>
              <a:buChar char="à"/>
            </a:pPr>
            <a:endParaRPr lang="fr-CH" sz="1400" dirty="0">
              <a:latin typeface="Raleway" panose="020B0003030101060003" pitchFamily="34" charset="0"/>
              <a:cs typeface="Arial" pitchFamily="34" charset="0"/>
            </a:endParaRPr>
          </a:p>
          <a:p>
            <a:pPr>
              <a:lnSpc>
                <a:spcPts val="1812"/>
              </a:lnSpc>
            </a:pPr>
            <a:r>
              <a:rPr lang="fr-CH" sz="1600" b="1" u="sng" dirty="0">
                <a:latin typeface="Raleway" panose="020B0003030101060003" pitchFamily="34" charset="0"/>
                <a:cs typeface="Arial" pitchFamily="34" charset="0"/>
              </a:rPr>
              <a:t>Arrêt du TF du 03.12.2015 (9C_327/2015</a:t>
            </a:r>
            <a:r>
              <a:rPr lang="fr-CH" sz="1600" dirty="0">
                <a:latin typeface="Raleway" panose="020B0003030101060003" pitchFamily="34" charset="0"/>
                <a:cs typeface="Arial" pitchFamily="34" charset="0"/>
              </a:rPr>
              <a:t>) </a:t>
            </a:r>
            <a:r>
              <a:rPr lang="fr-CH" sz="1673" dirty="0">
                <a:latin typeface="Raleway" panose="020B0003030101060003" pitchFamily="34" charset="0"/>
                <a:cs typeface="Arial" pitchFamily="34" charset="0"/>
              </a:rPr>
              <a:t>: points </a:t>
            </a:r>
            <a:r>
              <a:rPr lang="fr-CH" sz="1673" dirty="0" smtClean="0">
                <a:latin typeface="Raleway" panose="020B0003030101060003" pitchFamily="34" charset="0"/>
                <a:cs typeface="Arial" pitchFamily="34" charset="0"/>
              </a:rPr>
              <a:t>ressortis, confirmés</a:t>
            </a:r>
            <a:endParaRPr lang="fr-CH" sz="1673" dirty="0">
              <a:solidFill>
                <a:srgbClr val="FF0000"/>
              </a:solidFill>
              <a:latin typeface="Raleway" panose="020B0003030101060003" pitchFamily="34" charset="0"/>
              <a:cs typeface="Arial" pitchFamily="34" charset="0"/>
            </a:endParaRPr>
          </a:p>
          <a:p>
            <a:pPr lvl="1">
              <a:lnSpc>
                <a:spcPts val="1812"/>
              </a:lnSpc>
            </a:pPr>
            <a:r>
              <a:rPr lang="fr-CH" sz="1400" dirty="0">
                <a:latin typeface="Raleway" panose="020B0003030101060003" pitchFamily="34" charset="0"/>
                <a:cs typeface="Arial" pitchFamily="34" charset="0"/>
              </a:rPr>
              <a:t>Disproportion manifeste entre travail accompli et salaire ou entre fortune engagée et dividende</a:t>
            </a:r>
          </a:p>
          <a:p>
            <a:pPr lvl="1">
              <a:lnSpc>
                <a:spcPts val="1812"/>
              </a:lnSpc>
            </a:pPr>
            <a:r>
              <a:rPr lang="fr-CH" sz="1400" dirty="0">
                <a:latin typeface="Raleway" panose="020B0003030101060003" pitchFamily="34" charset="0"/>
                <a:cs typeface="Arial" pitchFamily="34" charset="0"/>
              </a:rPr>
              <a:t>Conditions cumulées: dividende manifestement exagéré ET salaire niveau bas inapproprié (voire absence salaire)</a:t>
            </a:r>
          </a:p>
          <a:p>
            <a:pPr lvl="1">
              <a:lnSpc>
                <a:spcPts val="1812"/>
              </a:lnSpc>
            </a:pPr>
            <a:r>
              <a:rPr lang="fr-CH" sz="1400" dirty="0">
                <a:latin typeface="Raleway" panose="020B0003030101060003" pitchFamily="34" charset="0"/>
                <a:cs typeface="Arial" pitchFamily="34" charset="0"/>
              </a:rPr>
              <a:t>Constatation de la disproportion : selon </a:t>
            </a:r>
            <a:r>
              <a:rPr lang="fr-CH" sz="1400" i="1" dirty="0">
                <a:latin typeface="Raleway" panose="020B0003030101060003" pitchFamily="34" charset="0"/>
                <a:cs typeface="Arial" pitchFamily="34" charset="0"/>
              </a:rPr>
              <a:t>«pratique de Nidwald»,</a:t>
            </a:r>
            <a:r>
              <a:rPr lang="fr-CH" sz="1400" dirty="0">
                <a:latin typeface="Raleway" panose="020B0003030101060003" pitchFamily="34" charset="0"/>
                <a:cs typeface="Arial" pitchFamily="34" charset="0"/>
              </a:rPr>
              <a:t> 1</a:t>
            </a:r>
            <a:r>
              <a:rPr lang="fr-CH" sz="1400" baseline="30000" dirty="0">
                <a:latin typeface="Raleway" panose="020B0003030101060003" pitchFamily="34" charset="0"/>
                <a:cs typeface="Arial" pitchFamily="34" charset="0"/>
              </a:rPr>
              <a:t>er</a:t>
            </a:r>
            <a:r>
              <a:rPr lang="fr-CH" sz="1400" dirty="0">
                <a:latin typeface="Raleway" panose="020B0003030101060003" pitchFamily="34" charset="0"/>
                <a:cs typeface="Arial" pitchFamily="34" charset="0"/>
              </a:rPr>
              <a:t> arrêt de 2012</a:t>
            </a:r>
          </a:p>
          <a:p>
            <a:pPr lvl="1">
              <a:lnSpc>
                <a:spcPts val="1812"/>
              </a:lnSpc>
            </a:pPr>
            <a:r>
              <a:rPr lang="fr-CH" sz="1400" dirty="0">
                <a:latin typeface="Raleway" panose="020B0003030101060003" pitchFamily="34" charset="0"/>
                <a:cs typeface="Arial" pitchFamily="34" charset="0"/>
              </a:rPr>
              <a:t>Salaire habituel de la branche : selon «salarium», soit selon constatations entre tiers</a:t>
            </a:r>
          </a:p>
          <a:p>
            <a:pPr lvl="1">
              <a:lnSpc>
                <a:spcPts val="1812"/>
              </a:lnSpc>
            </a:pPr>
            <a:r>
              <a:rPr lang="fr-CH" sz="1400" dirty="0">
                <a:latin typeface="Raleway" panose="020B0003030101060003" pitchFamily="34" charset="0"/>
                <a:cs typeface="Arial" pitchFamily="34" charset="0"/>
              </a:rPr>
              <a:t>Proportionnalité des dividendes : dividendes &gt;10% de la valeur des actions pour le fisc = </a:t>
            </a:r>
            <a:r>
              <a:rPr lang="fr-CH" sz="1400" dirty="0" smtClean="0">
                <a:latin typeface="Raleway" panose="020B0003030101060003" pitchFamily="34" charset="0"/>
                <a:cs typeface="Arial" pitchFamily="34" charset="0"/>
              </a:rPr>
              <a:t>disproportionné</a:t>
            </a:r>
            <a:r>
              <a:rPr lang="fr-CH" sz="2400" dirty="0" smtClean="0">
                <a:latin typeface="Arial" pitchFamily="34" charset="0"/>
                <a:cs typeface="Arial" pitchFamily="34" charset="0"/>
              </a:rPr>
              <a:t>		</a:t>
            </a:r>
          </a:p>
          <a:p>
            <a:pPr lvl="1" eaLnBrk="1" hangingPunct="1">
              <a:buFontTx/>
              <a:buAutoNum type="arabicPeriod"/>
            </a:pPr>
            <a:endParaRPr lang="fr-CH" sz="2200" dirty="0"/>
          </a:p>
          <a:p>
            <a:pPr eaLnBrk="1" hangingPunct="1">
              <a:buFontTx/>
              <a:buNone/>
            </a:pPr>
            <a:r>
              <a:rPr lang="fr-FR" sz="2400" dirty="0"/>
              <a:t>	</a:t>
            </a:r>
            <a:endParaRPr lang="fr-CH" sz="2400" dirty="0"/>
          </a:p>
        </p:txBody>
      </p:sp>
    </p:spTree>
    <p:extLst>
      <p:ext uri="{BB962C8B-B14F-4D97-AF65-F5344CB8AC3E}">
        <p14:creationId xmlns:p14="http://schemas.microsoft.com/office/powerpoint/2010/main" val="345107442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Nouveautés liées au NCS : Résumé</a:t>
            </a:r>
          </a:p>
        </p:txBody>
      </p:sp>
      <p:sp>
        <p:nvSpPr>
          <p:cNvPr id="4100" name="Rectangle 3"/>
          <p:cNvSpPr>
            <a:spLocks noGrp="1" noChangeArrowheads="1"/>
          </p:cNvSpPr>
          <p:nvPr>
            <p:ph type="body" idx="1"/>
          </p:nvPr>
        </p:nvSpPr>
        <p:spPr/>
        <p:txBody>
          <a:bodyPr/>
          <a:lstStyle/>
          <a:p>
            <a:pPr marL="0" indent="0" eaLnBrk="1" hangingPunct="1">
              <a:buNone/>
            </a:pPr>
            <a:r>
              <a:rPr lang="fr-CH" sz="2000" b="1" dirty="0">
                <a:latin typeface="Raleway" panose="020B0003030101060003" pitchFamily="34" charset="0"/>
                <a:cs typeface="Arial" pitchFamily="34" charset="0"/>
              </a:rPr>
              <a:t>Il ne s’agit pas d’un nouveau certificat de salaire, mais d’un </a:t>
            </a:r>
            <a:r>
              <a:rPr lang="fr-CH" sz="2000" b="1" i="1" dirty="0">
                <a:latin typeface="Raleway" panose="020B0003030101060003" pitchFamily="34" charset="0"/>
                <a:cs typeface="Arial" pitchFamily="34" charset="0"/>
              </a:rPr>
              <a:t>nouveau guide </a:t>
            </a:r>
            <a:r>
              <a:rPr lang="fr-CH" sz="2000" b="1" dirty="0">
                <a:latin typeface="Raleway" panose="020B0003030101060003" pitchFamily="34" charset="0"/>
                <a:cs typeface="Arial" pitchFamily="34" charset="0"/>
              </a:rPr>
              <a:t>du certificat de salaire !</a:t>
            </a:r>
          </a:p>
          <a:p>
            <a:pPr marL="0" indent="0" eaLnBrk="1" hangingPunct="1">
              <a:buNone/>
            </a:pPr>
            <a:endParaRPr lang="fr-CH" sz="1100" b="1" dirty="0">
              <a:latin typeface="Raleway" panose="020B0003030101060003" pitchFamily="34" charset="0"/>
              <a:cs typeface="Arial" pitchFamily="34" charset="0"/>
            </a:endParaRPr>
          </a:p>
          <a:p>
            <a:pPr marL="0" indent="0" eaLnBrk="1" hangingPunct="1">
              <a:buNone/>
            </a:pPr>
            <a:r>
              <a:rPr lang="fr-CH" sz="2000" b="1" dirty="0" smtClean="0">
                <a:latin typeface="Raleway" panose="020B0003030101060003" pitchFamily="34" charset="0"/>
                <a:cs typeface="Arial" pitchFamily="34" charset="0"/>
              </a:rPr>
              <a:t>Modifications </a:t>
            </a:r>
            <a:r>
              <a:rPr lang="fr-CH" sz="2000" b="1" dirty="0">
                <a:latin typeface="Raleway" panose="020B0003030101060003" pitchFamily="34" charset="0"/>
                <a:cs typeface="Arial" pitchFamily="34" charset="0"/>
              </a:rPr>
              <a:t>apportées </a:t>
            </a:r>
            <a:r>
              <a:rPr lang="fr-CH" sz="2000" b="1" dirty="0" smtClean="0">
                <a:latin typeface="Raleway" panose="020B0003030101060003" pitchFamily="34" charset="0"/>
                <a:cs typeface="Arial" pitchFamily="34" charset="0"/>
              </a:rPr>
              <a:t>limitées, </a:t>
            </a:r>
            <a:r>
              <a:rPr lang="fr-CH" sz="2000" b="1" dirty="0">
                <a:latin typeface="Raleway" panose="020B0003030101060003" pitchFamily="34" charset="0"/>
                <a:cs typeface="Arial" pitchFamily="34" charset="0"/>
              </a:rPr>
              <a:t>mais </a:t>
            </a:r>
            <a:r>
              <a:rPr lang="fr-CH" sz="2000" b="1" dirty="0" smtClean="0">
                <a:latin typeface="Raleway" panose="020B0003030101060003" pitchFamily="34" charset="0"/>
                <a:cs typeface="Arial" pitchFamily="34" charset="0"/>
              </a:rPr>
              <a:t>examen nécessaire de certaines nouveautés fiscales, notamment: FAIF (aussi frais de formation / OEXPA). </a:t>
            </a:r>
            <a:endParaRPr lang="fr-CH" sz="2000" b="1" dirty="0">
              <a:latin typeface="Raleway" panose="020B0003030101060003" pitchFamily="34" charset="0"/>
              <a:cs typeface="Arial" pitchFamily="34" charset="0"/>
            </a:endParaRPr>
          </a:p>
          <a:p>
            <a:pPr marL="0" indent="0" eaLnBrk="1" hangingPunct="1">
              <a:buNone/>
            </a:pPr>
            <a:endParaRPr lang="fr-CH" sz="1100" b="1" dirty="0">
              <a:latin typeface="Raleway" panose="020B0003030101060003" pitchFamily="34" charset="0"/>
              <a:cs typeface="Arial" pitchFamily="34" charset="0"/>
            </a:endParaRPr>
          </a:p>
          <a:p>
            <a:pPr marL="0" indent="0" eaLnBrk="1" hangingPunct="1">
              <a:buNone/>
            </a:pPr>
            <a:r>
              <a:rPr lang="fr-CH" sz="2000" b="1" dirty="0" smtClean="0">
                <a:latin typeface="Raleway" panose="020B0003030101060003" pitchFamily="34" charset="0"/>
                <a:cs typeface="Arial" pitchFamily="34" charset="0"/>
              </a:rPr>
              <a:t>Nouveautés valables pour les salaires dès le 01.01.2016, mais occasion de rappeler </a:t>
            </a:r>
            <a:r>
              <a:rPr lang="fr-CH" sz="2000" b="1" smtClean="0">
                <a:latin typeface="Raleway" panose="020B0003030101060003" pitchFamily="34" charset="0"/>
                <a:cs typeface="Arial" pitchFamily="34" charset="0"/>
              </a:rPr>
              <a:t>aussi certains </a:t>
            </a:r>
            <a:r>
              <a:rPr lang="fr-CH" sz="2000" b="1" dirty="0" smtClean="0">
                <a:latin typeface="Raleway" panose="020B0003030101060003" pitchFamily="34" charset="0"/>
                <a:cs typeface="Arial" pitchFamily="34" charset="0"/>
              </a:rPr>
              <a:t>aspects du NCS lui-même.</a:t>
            </a:r>
          </a:p>
          <a:p>
            <a:pPr marL="0" indent="0" eaLnBrk="1" hangingPunct="1">
              <a:buNone/>
            </a:pPr>
            <a:endParaRPr lang="fr-CH" sz="2000" b="1" dirty="0">
              <a:latin typeface="Raleway" panose="020B0003030101060003" pitchFamily="34" charset="0"/>
              <a:cs typeface="Arial" pitchFamily="34" charset="0"/>
            </a:endParaRPr>
          </a:p>
          <a:p>
            <a:pPr marL="0" indent="0" algn="ctr" eaLnBrk="1" hangingPunct="1">
              <a:buNone/>
            </a:pPr>
            <a:r>
              <a:rPr lang="fr-CH" sz="2000" b="1" i="1" dirty="0" smtClean="0">
                <a:solidFill>
                  <a:srgbClr val="FF0000"/>
                </a:solidFill>
                <a:latin typeface="Raleway" panose="020B0003030101060003" pitchFamily="34" charset="0"/>
                <a:cs typeface="Arial" pitchFamily="34" charset="0"/>
              </a:rPr>
              <a:t>Remplir le NCS, est-ce réellement une «routine fiscale», facile et toujours bien maitrisée?</a:t>
            </a:r>
          </a:p>
          <a:p>
            <a:pPr marL="0" indent="0" eaLnBrk="1" hangingPunct="1">
              <a:buNone/>
            </a:pPr>
            <a:endParaRPr lang="fr-CH" sz="2000" b="1" dirty="0">
              <a:latin typeface="Raleway" panose="020B0003030101060003" pitchFamily="34" charset="0"/>
              <a:cs typeface="Arial" pitchFamily="34" charset="0"/>
            </a:endParaRPr>
          </a:p>
          <a:p>
            <a:pPr eaLnBrk="1" hangingPunct="1">
              <a:buFontTx/>
              <a:buNone/>
            </a:pPr>
            <a:endParaRPr lang="fr-CH" sz="2400" dirty="0"/>
          </a:p>
        </p:txBody>
      </p:sp>
      <p:sp>
        <p:nvSpPr>
          <p:cNvPr id="6" name="Espace réservé du pied de page 3"/>
          <p:cNvSpPr>
            <a:spLocks noGrp="1"/>
          </p:cNvSpPr>
          <p:nvPr>
            <p:ph type="ftr" sz="quarter" idx="10"/>
          </p:nvPr>
        </p:nvSpPr>
        <p:spPr>
          <a:xfrm>
            <a:off x="3124200" y="6324600"/>
            <a:ext cx="2895600" cy="457200"/>
          </a:xfrm>
          <a:noFill/>
        </p:spPr>
        <p:txBody>
          <a:bodyPr/>
          <a:lstStyle/>
          <a:p>
            <a:r>
              <a:rPr lang="fr-CH" sz="1050" dirty="0" smtClean="0">
                <a:latin typeface="Raleway" panose="020B0003030101060003" pitchFamily="34" charset="0"/>
              </a:rPr>
              <a:t>OREF-Ordre romand des experts fiscaux diplômés - section valaisanne</a:t>
            </a:r>
            <a:endParaRPr lang="en-GB" sz="1050" dirty="0">
              <a:latin typeface="Raleway" panose="020B0003030101060003" pitchFamily="34" charset="0"/>
            </a:endParaRPr>
          </a:p>
        </p:txBody>
      </p:sp>
    </p:spTree>
    <p:extLst>
      <p:ext uri="{BB962C8B-B14F-4D97-AF65-F5344CB8AC3E}">
        <p14:creationId xmlns:p14="http://schemas.microsoft.com/office/powerpoint/2010/main" val="118927996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pied de page 3"/>
          <p:cNvSpPr>
            <a:spLocks noGrp="1"/>
          </p:cNvSpPr>
          <p:nvPr>
            <p:ph type="ftr" sz="quarter" idx="10"/>
          </p:nvPr>
        </p:nvSpPr>
        <p:spPr>
          <a:xfrm>
            <a:off x="2910409" y="6309320"/>
            <a:ext cx="3320008" cy="457200"/>
          </a:xfrm>
          <a:noFill/>
        </p:spPr>
        <p:txBody>
          <a:bodyPr/>
          <a:lstStyle/>
          <a:p>
            <a:r>
              <a:rPr lang="fr-CH" dirty="0" smtClean="0"/>
              <a:t>OREF-Ordre romand des experts fiscaux diplômés - section valaisanne</a:t>
            </a:r>
            <a:endParaRPr lang="en-GB" dirty="0"/>
          </a:p>
        </p:txBody>
      </p:sp>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2c) ATF 9C_327/2015</a:t>
            </a:r>
          </a:p>
        </p:txBody>
      </p:sp>
      <p:pic>
        <p:nvPicPr>
          <p:cNvPr id="3" name="Image 2"/>
          <p:cNvPicPr>
            <a:picLocks noChangeAspect="1"/>
          </p:cNvPicPr>
          <p:nvPr/>
        </p:nvPicPr>
        <p:blipFill rotWithShape="1">
          <a:blip r:embed="rId2"/>
          <a:srcRect l="19558" t="30426" r="19102" b="17568"/>
          <a:stretch/>
        </p:blipFill>
        <p:spPr>
          <a:xfrm>
            <a:off x="899592" y="1566054"/>
            <a:ext cx="6752135" cy="3816424"/>
          </a:xfrm>
          <a:prstGeom prst="rect">
            <a:avLst/>
          </a:prstGeom>
        </p:spPr>
      </p:pic>
      <p:sp>
        <p:nvSpPr>
          <p:cNvPr id="4" name="ZoneTexte 3"/>
          <p:cNvSpPr txBox="1"/>
          <p:nvPr/>
        </p:nvSpPr>
        <p:spPr>
          <a:xfrm>
            <a:off x="5652120" y="5229200"/>
            <a:ext cx="2442865" cy="51552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342900" indent="-342900">
              <a:buAutoNum type="arabicPeriod"/>
            </a:pPr>
            <a:r>
              <a:rPr lang="fr-CH" sz="1100" dirty="0" smtClean="0">
                <a:latin typeface="Raleway" panose="020B0003030101060003" pitchFamily="34" charset="0"/>
              </a:rPr>
              <a:t>Dividende disproportionné?</a:t>
            </a:r>
          </a:p>
          <a:p>
            <a:pPr marL="342900" indent="-342900">
              <a:buAutoNum type="arabicPeriod"/>
            </a:pPr>
            <a:r>
              <a:rPr lang="fr-CH" sz="1100" dirty="0" smtClean="0">
                <a:latin typeface="Raleway" panose="020B0003030101060003" pitchFamily="34" charset="0"/>
              </a:rPr>
              <a:t>Salaire usuel de la branche?</a:t>
            </a:r>
            <a:endParaRPr lang="fr-CH" sz="1100" dirty="0">
              <a:latin typeface="Raleway" panose="020B0003030101060003" pitchFamily="34" charset="0"/>
            </a:endParaRPr>
          </a:p>
        </p:txBody>
      </p:sp>
    </p:spTree>
    <p:extLst>
      <p:ext uri="{BB962C8B-B14F-4D97-AF65-F5344CB8AC3E}">
        <p14:creationId xmlns:p14="http://schemas.microsoft.com/office/powerpoint/2010/main" val="376122626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pied de page 3"/>
          <p:cNvSpPr>
            <a:spLocks noGrp="1"/>
          </p:cNvSpPr>
          <p:nvPr>
            <p:ph type="ftr" sz="quarter" idx="10"/>
          </p:nvPr>
        </p:nvSpPr>
        <p:spPr>
          <a:xfrm>
            <a:off x="2910409" y="6309320"/>
            <a:ext cx="3320008" cy="457200"/>
          </a:xfrm>
          <a:noFill/>
        </p:spPr>
        <p:txBody>
          <a:bodyPr/>
          <a:lstStyle/>
          <a:p>
            <a:r>
              <a:rPr lang="fr-CH" dirty="0" smtClean="0"/>
              <a:t>OREF-Ordre romand des experts fiscaux diplômés - section valaisanne</a:t>
            </a:r>
            <a:endParaRPr lang="en-GB" dirty="0"/>
          </a:p>
        </p:txBody>
      </p:sp>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2c) ATF 9C_327/2015</a:t>
            </a:r>
          </a:p>
        </p:txBody>
      </p:sp>
      <p:sp>
        <p:nvSpPr>
          <p:cNvPr id="4100" name="Rectangle 3"/>
          <p:cNvSpPr>
            <a:spLocks noGrp="1" noChangeArrowheads="1"/>
          </p:cNvSpPr>
          <p:nvPr>
            <p:ph type="body" idx="1"/>
          </p:nvPr>
        </p:nvSpPr>
        <p:spPr>
          <a:xfrm>
            <a:off x="249163" y="1412776"/>
            <a:ext cx="8283277" cy="4608512"/>
          </a:xfrm>
        </p:spPr>
        <p:txBody>
          <a:bodyPr/>
          <a:lstStyle/>
          <a:p>
            <a:pPr marL="0" indent="0" eaLnBrk="1" hangingPunct="1">
              <a:buNone/>
            </a:pPr>
            <a:r>
              <a:rPr lang="fr-CH" sz="1700" b="1" dirty="0">
                <a:latin typeface="Raleway" panose="020B0003030101060003" pitchFamily="34" charset="0"/>
                <a:cs typeface="Arial" pitchFamily="34" charset="0"/>
              </a:rPr>
              <a:t>En matière fiscale, </a:t>
            </a:r>
            <a:r>
              <a:rPr lang="fr-CH" sz="1700" b="1" dirty="0" smtClean="0">
                <a:latin typeface="Raleway" panose="020B0003030101060003" pitchFamily="34" charset="0"/>
                <a:cs typeface="Arial" pitchFamily="34" charset="0"/>
              </a:rPr>
              <a:t>actuellement </a:t>
            </a:r>
            <a:r>
              <a:rPr lang="fr-CH" sz="1700" b="1" dirty="0">
                <a:latin typeface="Raleway" panose="020B0003030101060003" pitchFamily="34" charset="0"/>
                <a:cs typeface="Arial" pitchFamily="34" charset="0"/>
              </a:rPr>
              <a:t>pas de jurisprudence à ce sujet (dividende excessif). </a:t>
            </a:r>
            <a:r>
              <a:rPr lang="fr-CH" sz="1700" b="1" dirty="0" smtClean="0">
                <a:latin typeface="Raleway" panose="020B0003030101060003" pitchFamily="34" charset="0"/>
                <a:cs typeface="Arial" pitchFamily="34" charset="0"/>
              </a:rPr>
              <a:t>Quelle pratique </a:t>
            </a:r>
            <a:r>
              <a:rPr lang="fr-CH" sz="1700" b="1" dirty="0">
                <a:latin typeface="Raleway" panose="020B0003030101060003" pitchFamily="34" charset="0"/>
                <a:cs typeface="Arial" pitchFamily="34" charset="0"/>
              </a:rPr>
              <a:t>des autorités </a:t>
            </a:r>
            <a:r>
              <a:rPr lang="fr-CH" sz="1700" b="1" dirty="0" smtClean="0">
                <a:latin typeface="Raleway" panose="020B0003030101060003" pitchFamily="34" charset="0"/>
                <a:cs typeface="Arial" pitchFamily="34" charset="0"/>
              </a:rPr>
              <a:t>fiscales et notamment du SCC?</a:t>
            </a:r>
            <a:endParaRPr lang="fr-CH" sz="1700" b="1" dirty="0">
              <a:latin typeface="Raleway" panose="020B0003030101060003" pitchFamily="34" charset="0"/>
              <a:cs typeface="Arial" pitchFamily="34" charset="0"/>
            </a:endParaRPr>
          </a:p>
          <a:p>
            <a:pPr marL="0" indent="0" eaLnBrk="1" hangingPunct="1">
              <a:buNone/>
            </a:pPr>
            <a:endParaRPr lang="fr-CH" sz="1700" b="1" dirty="0">
              <a:latin typeface="Raleway" panose="020B0003030101060003" pitchFamily="34" charset="0"/>
              <a:cs typeface="Arial" pitchFamily="34" charset="0"/>
            </a:endParaRPr>
          </a:p>
          <a:p>
            <a:pPr marL="0" indent="0" eaLnBrk="1" hangingPunct="1">
              <a:buNone/>
            </a:pPr>
            <a:r>
              <a:rPr lang="fr-CH" sz="1500" b="1" dirty="0">
                <a:latin typeface="Raleway" panose="020B0003030101060003" pitchFamily="34" charset="0"/>
                <a:cs typeface="Arial" pitchFamily="34" charset="0"/>
              </a:rPr>
              <a:t>Quelles sont les conséquences fiscales en cas de requalification de dividende en salaire par l’autorité AVS ?</a:t>
            </a:r>
          </a:p>
          <a:p>
            <a:pPr marL="0" indent="0" eaLnBrk="1" hangingPunct="1">
              <a:buNone/>
            </a:pPr>
            <a:r>
              <a:rPr lang="fr-CH" sz="1200" i="1" dirty="0" smtClean="0">
                <a:latin typeface="Raleway" panose="020B0003030101060003" pitchFamily="34" charset="0"/>
                <a:cs typeface="Arial" pitchFamily="34" charset="0"/>
              </a:rPr>
              <a:t>«Lorsqu’une </a:t>
            </a:r>
            <a:r>
              <a:rPr lang="fr-CH" sz="1200" i="1" dirty="0">
                <a:latin typeface="Raleway" panose="020B0003030101060003" pitchFamily="34" charset="0"/>
                <a:cs typeface="Arial" pitchFamily="34" charset="0"/>
              </a:rPr>
              <a:t>autorité compétente en matière d’assurances sociales effectue une requalification du rendement provenant de participations en revenu d’activité lucrative, on peut procéder, pour l’impôt fédéral direct, à une requalification uniquement </a:t>
            </a:r>
            <a:r>
              <a:rPr lang="fr-CH" sz="1200" i="1" dirty="0" smtClean="0">
                <a:latin typeface="Raleway" panose="020B0003030101060003" pitchFamily="34" charset="0"/>
                <a:cs typeface="Arial" pitchFamily="34" charset="0"/>
              </a:rPr>
              <a:t>quand </a:t>
            </a:r>
            <a:r>
              <a:rPr lang="fr-CH" sz="1200" i="1" dirty="0">
                <a:latin typeface="Raleway" panose="020B0003030101060003" pitchFamily="34" charset="0"/>
                <a:cs typeface="Arial" pitchFamily="34" charset="0"/>
              </a:rPr>
              <a:t>la taxation du détenteur de participations (PP) ainsi que celle de la société de capitaux (PM) peut être corrigée dans le cadre d’une procédure de taxation </a:t>
            </a:r>
            <a:r>
              <a:rPr lang="fr-CH" sz="1200" i="1" dirty="0" smtClean="0">
                <a:latin typeface="Raleway" panose="020B0003030101060003" pitchFamily="34" charset="0"/>
                <a:cs typeface="Arial" pitchFamily="34" charset="0"/>
              </a:rPr>
              <a:t>ouverte»</a:t>
            </a:r>
          </a:p>
          <a:p>
            <a:pPr marL="0" indent="0" eaLnBrk="1" hangingPunct="1">
              <a:buNone/>
            </a:pPr>
            <a:r>
              <a:rPr lang="fr-CH" sz="1100" dirty="0" smtClean="0">
                <a:latin typeface="Raleway" panose="020B0003030101060003" pitchFamily="34" charset="0"/>
                <a:cs typeface="Arial" pitchFamily="34" charset="0"/>
              </a:rPr>
              <a:t>Circulaire </a:t>
            </a:r>
            <a:r>
              <a:rPr lang="fr-CH" sz="1100" dirty="0">
                <a:latin typeface="Raleway" panose="020B0003030101060003" pitchFamily="34" charset="0"/>
                <a:cs typeface="Arial" pitchFamily="34" charset="0"/>
              </a:rPr>
              <a:t>AFC n° 22 du 16,12,2008, imposition partielle des rendements provenant de participations détenues dans la fortune privée et limitation de la déduction des intérêts passifs, ch. </a:t>
            </a:r>
            <a:r>
              <a:rPr lang="fr-CH" sz="1100" dirty="0" smtClean="0">
                <a:latin typeface="Raleway" panose="020B0003030101060003" pitchFamily="34" charset="0"/>
                <a:cs typeface="Arial" pitchFamily="34" charset="0"/>
              </a:rPr>
              <a:t>2.3. </a:t>
            </a:r>
          </a:p>
          <a:p>
            <a:pPr marL="0" indent="0" eaLnBrk="1" hangingPunct="1">
              <a:buNone/>
            </a:pPr>
            <a:endParaRPr lang="fr-CH" sz="1200" b="1" dirty="0" smtClean="0">
              <a:latin typeface="Raleway" panose="020B0003030101060003" pitchFamily="34" charset="0"/>
              <a:cs typeface="Arial" pitchFamily="34" charset="0"/>
            </a:endParaRPr>
          </a:p>
          <a:p>
            <a:pPr marL="0" indent="0" eaLnBrk="1" hangingPunct="1">
              <a:buNone/>
            </a:pPr>
            <a:r>
              <a:rPr lang="fr-CH" sz="1500" b="1" dirty="0" smtClean="0">
                <a:latin typeface="Raleway" panose="020B0003030101060003" pitchFamily="34" charset="0"/>
                <a:cs typeface="Arial" pitchFamily="34" charset="0"/>
              </a:rPr>
              <a:t>A ce jour, pas </a:t>
            </a:r>
            <a:r>
              <a:rPr lang="fr-CH" sz="1500" b="1" dirty="0">
                <a:latin typeface="Raleway" panose="020B0003030101060003" pitchFamily="34" charset="0"/>
                <a:cs typeface="Arial" pitchFamily="34" charset="0"/>
              </a:rPr>
              <a:t>de pratique </a:t>
            </a:r>
            <a:r>
              <a:rPr lang="fr-CH" sz="1500" b="1" dirty="0" smtClean="0">
                <a:latin typeface="Raleway" panose="020B0003030101060003" pitchFamily="34" charset="0"/>
                <a:cs typeface="Arial" pitchFamily="34" charset="0"/>
              </a:rPr>
              <a:t>ni </a:t>
            </a:r>
            <a:r>
              <a:rPr lang="fr-CH" sz="1500" b="1" dirty="0">
                <a:latin typeface="Raleway" panose="020B0003030101060003" pitchFamily="34" charset="0"/>
                <a:cs typeface="Arial" pitchFamily="34" charset="0"/>
              </a:rPr>
              <a:t>de jurisprudence connue à ce jour</a:t>
            </a:r>
            <a:r>
              <a:rPr lang="fr-CH" sz="1500" b="1" dirty="0" smtClean="0">
                <a:latin typeface="Raleway" panose="020B0003030101060003" pitchFamily="34" charset="0"/>
                <a:cs typeface="Arial" pitchFamily="34" charset="0"/>
              </a:rPr>
              <a:t>. Dès lors : questions ouvertes?</a:t>
            </a:r>
          </a:p>
          <a:p>
            <a:pPr marL="0" indent="0" eaLnBrk="1" hangingPunct="1">
              <a:buNone/>
            </a:pPr>
            <a:endParaRPr lang="fr-CH" sz="1000" b="1" dirty="0">
              <a:latin typeface="Raleway" panose="020B0003030101060003" pitchFamily="34" charset="0"/>
              <a:cs typeface="Arial" pitchFamily="34" charset="0"/>
            </a:endParaRPr>
          </a:p>
          <a:p>
            <a:pPr marL="180975" indent="-180975" eaLnBrk="1" hangingPunct="1">
              <a:spcBef>
                <a:spcPts val="600"/>
              </a:spcBef>
              <a:buAutoNum type="alphaLcParenR"/>
            </a:pPr>
            <a:r>
              <a:rPr lang="fr-CH" sz="1100" dirty="0" smtClean="0">
                <a:latin typeface="Raleway" panose="020B0003030101060003" pitchFamily="34" charset="0"/>
                <a:cs typeface="Arial" pitchFamily="34" charset="0"/>
              </a:rPr>
              <a:t>Quid </a:t>
            </a:r>
            <a:r>
              <a:rPr lang="fr-CH" sz="1100" dirty="0">
                <a:latin typeface="Raleway" panose="020B0003030101060003" pitchFamily="34" charset="0"/>
                <a:cs typeface="Arial" pitchFamily="34" charset="0"/>
              </a:rPr>
              <a:t>si la taxation de la PP est entrée en force et celle de la PM est ouverte ? Ou inversement </a:t>
            </a:r>
            <a:r>
              <a:rPr lang="fr-CH" sz="1100" dirty="0" smtClean="0">
                <a:latin typeface="Raleway" panose="020B0003030101060003" pitchFamily="34" charset="0"/>
                <a:cs typeface="Arial" pitchFamily="34" charset="0"/>
              </a:rPr>
              <a:t>?</a:t>
            </a:r>
          </a:p>
          <a:p>
            <a:pPr marL="180975" indent="-180975" eaLnBrk="1" hangingPunct="1">
              <a:spcBef>
                <a:spcPts val="600"/>
              </a:spcBef>
              <a:buNone/>
            </a:pPr>
            <a:r>
              <a:rPr lang="fr-CH" sz="1100" dirty="0" smtClean="0">
                <a:latin typeface="Raleway" panose="020B0003030101060003" pitchFamily="34" charset="0"/>
                <a:cs typeface="Arial" pitchFamily="34" charset="0"/>
              </a:rPr>
              <a:t>b) 	Pour </a:t>
            </a:r>
            <a:r>
              <a:rPr lang="fr-CH" sz="1100" dirty="0">
                <a:latin typeface="Raleway" panose="020B0003030101060003" pitchFamily="34" charset="0"/>
                <a:cs typeface="Arial" pitchFamily="34" charset="0"/>
              </a:rPr>
              <a:t>la PM, quid de la requalification en lien avec le principe de déterminance (charge non comptabilisée) </a:t>
            </a:r>
            <a:r>
              <a:rPr lang="fr-CH" sz="1100" dirty="0" smtClean="0">
                <a:latin typeface="Raleway" panose="020B0003030101060003" pitchFamily="34" charset="0"/>
                <a:cs typeface="Arial" pitchFamily="34" charset="0"/>
              </a:rPr>
              <a:t>?</a:t>
            </a:r>
          </a:p>
          <a:p>
            <a:pPr marL="180975" indent="-180975" eaLnBrk="1" hangingPunct="1">
              <a:spcBef>
                <a:spcPts val="600"/>
              </a:spcBef>
              <a:buAutoNum type="alphaLcParenR" startAt="3"/>
            </a:pPr>
            <a:r>
              <a:rPr lang="fr-CH" sz="1100" dirty="0" smtClean="0">
                <a:latin typeface="Raleway" panose="020B0003030101060003" pitchFamily="34" charset="0"/>
                <a:cs typeface="Arial" pitchFamily="34" charset="0"/>
              </a:rPr>
              <a:t>Pour </a:t>
            </a:r>
            <a:r>
              <a:rPr lang="fr-CH" sz="1100" dirty="0">
                <a:latin typeface="Raleway" panose="020B0003030101060003" pitchFamily="34" charset="0"/>
                <a:cs typeface="Arial" pitchFamily="34" charset="0"/>
              </a:rPr>
              <a:t>la PM, lors du paiement de la part patronale suite à la requalification, </a:t>
            </a:r>
            <a:r>
              <a:rPr lang="fr-CH" sz="1100" dirty="0" smtClean="0">
                <a:latin typeface="Raleway" panose="020B0003030101060003" pitchFamily="34" charset="0"/>
                <a:cs typeface="Arial" pitchFamily="34" charset="0"/>
              </a:rPr>
              <a:t> quid du </a:t>
            </a:r>
            <a:r>
              <a:rPr lang="fr-CH" sz="1100" dirty="0">
                <a:latin typeface="Raleway" panose="020B0003030101060003" pitchFamily="34" charset="0"/>
                <a:cs typeface="Arial" pitchFamily="34" charset="0"/>
              </a:rPr>
              <a:t>principe de périodicité </a:t>
            </a:r>
            <a:r>
              <a:rPr lang="fr-CH" sz="1100" dirty="0" smtClean="0">
                <a:latin typeface="Raleway" panose="020B0003030101060003" pitchFamily="34" charset="0"/>
                <a:cs typeface="Arial" pitchFamily="34" charset="0"/>
              </a:rPr>
              <a:t>?</a:t>
            </a:r>
          </a:p>
        </p:txBody>
      </p:sp>
    </p:spTree>
    <p:extLst>
      <p:ext uri="{BB962C8B-B14F-4D97-AF65-F5344CB8AC3E}">
        <p14:creationId xmlns:p14="http://schemas.microsoft.com/office/powerpoint/2010/main" val="390182938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pied de page 3"/>
          <p:cNvSpPr>
            <a:spLocks noGrp="1"/>
          </p:cNvSpPr>
          <p:nvPr>
            <p:ph type="ftr" sz="quarter" idx="10"/>
          </p:nvPr>
        </p:nvSpPr>
        <p:spPr>
          <a:xfrm>
            <a:off x="2910409" y="6309320"/>
            <a:ext cx="3320008" cy="457200"/>
          </a:xfrm>
          <a:noFill/>
        </p:spPr>
        <p:txBody>
          <a:bodyPr/>
          <a:lstStyle/>
          <a:p>
            <a:r>
              <a:rPr lang="fr-CH" dirty="0" smtClean="0"/>
              <a:t>OREF-Ordre romand des experts fiscaux diplômés - section valaisanne</a:t>
            </a:r>
            <a:endParaRPr lang="en-GB" dirty="0"/>
          </a:p>
        </p:txBody>
      </p:sp>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2d) ATF 2C_697/2014, StR 6/2015 603</a:t>
            </a:r>
          </a:p>
        </p:txBody>
      </p:sp>
      <p:sp>
        <p:nvSpPr>
          <p:cNvPr id="4100" name="Rectangle 3"/>
          <p:cNvSpPr>
            <a:spLocks noGrp="1" noChangeArrowheads="1"/>
          </p:cNvSpPr>
          <p:nvPr>
            <p:ph type="body" idx="1"/>
          </p:nvPr>
        </p:nvSpPr>
        <p:spPr>
          <a:xfrm>
            <a:off x="323528" y="1772816"/>
            <a:ext cx="7772400" cy="4114800"/>
          </a:xfrm>
        </p:spPr>
        <p:txBody>
          <a:bodyPr/>
          <a:lstStyle/>
          <a:p>
            <a:pPr marL="0" indent="0" eaLnBrk="1" hangingPunct="1">
              <a:buNone/>
            </a:pPr>
            <a:r>
              <a:rPr lang="fr-CH" sz="1700" dirty="0">
                <a:latin typeface="Raleway" panose="020B0003030101060003" pitchFamily="34" charset="0"/>
                <a:cs typeface="Arial" pitchFamily="34" charset="0"/>
              </a:rPr>
              <a:t>Les dépenses destinées à satisfaire des besoins privés dont font partie les frais liés à une apparence appropriée au statut de la personne </a:t>
            </a:r>
            <a:r>
              <a:rPr lang="fr-CH" sz="1700" b="1" u="sng" dirty="0">
                <a:latin typeface="Raleway" panose="020B0003030101060003" pitchFamily="34" charset="0"/>
                <a:cs typeface="Arial" pitchFamily="34" charset="0"/>
              </a:rPr>
              <a:t>n’ont pas de lien étroit requis avec le but de l’entreprise – même si elles sont néanmoins bénéfiques à l’activité lucrative</a:t>
            </a:r>
            <a:r>
              <a:rPr lang="fr-CH" sz="1700" dirty="0">
                <a:latin typeface="Raleway" panose="020B0003030101060003" pitchFamily="34" charset="0"/>
                <a:cs typeface="Arial" pitchFamily="34" charset="0"/>
              </a:rPr>
              <a:t>. Possibilité d’exclure pour les voitures de service une part pour véhicule de luxe perdure après l’introduction du nouveau certificat de salaire.</a:t>
            </a:r>
          </a:p>
          <a:p>
            <a:pPr marL="0" indent="0" eaLnBrk="1" hangingPunct="1">
              <a:buNone/>
            </a:pPr>
            <a:endParaRPr lang="fr-CH" sz="1000" dirty="0">
              <a:latin typeface="Raleway" panose="020B0003030101060003" pitchFamily="34" charset="0"/>
              <a:cs typeface="Arial" pitchFamily="34" charset="0"/>
            </a:endParaRPr>
          </a:p>
          <a:p>
            <a:pPr marL="0" indent="0" eaLnBrk="1" hangingPunct="1">
              <a:buNone/>
            </a:pPr>
            <a:r>
              <a:rPr lang="fr-CH" sz="1700" b="1" u="sng" dirty="0">
                <a:latin typeface="Raleway" panose="020B0003030101060003" pitchFamily="34" charset="0"/>
                <a:cs typeface="Arial" pitchFamily="34" charset="0"/>
              </a:rPr>
              <a:t>Faits :</a:t>
            </a:r>
          </a:p>
          <a:p>
            <a:pPr marL="0" indent="0" eaLnBrk="1" hangingPunct="1">
              <a:buNone/>
            </a:pPr>
            <a:endParaRPr lang="fr-CH" sz="1000" dirty="0">
              <a:latin typeface="Raleway" panose="020B0003030101060003" pitchFamily="34" charset="0"/>
              <a:cs typeface="Arial" pitchFamily="34" charset="0"/>
            </a:endParaRPr>
          </a:p>
          <a:p>
            <a:pPr eaLnBrk="1" hangingPunct="1">
              <a:buFont typeface="Wingdings" panose="05000000000000000000" pitchFamily="2" charset="2"/>
              <a:buChar char="§"/>
            </a:pPr>
            <a:r>
              <a:rPr lang="fr-CH" sz="1700" dirty="0">
                <a:latin typeface="Raleway" panose="020B0003030101060003" pitchFamily="34" charset="0"/>
              </a:rPr>
              <a:t>X. GmbH (devenue AF en 2011) est une société active dans l’immobilier</a:t>
            </a:r>
          </a:p>
          <a:p>
            <a:pPr eaLnBrk="1" hangingPunct="1">
              <a:buFont typeface="Wingdings" panose="05000000000000000000" pitchFamily="2" charset="2"/>
              <a:buChar char="§"/>
            </a:pPr>
            <a:r>
              <a:rPr lang="fr-CH" sz="1700" dirty="0">
                <a:latin typeface="Raleway" panose="020B0003030101060003" pitchFamily="34" charset="0"/>
              </a:rPr>
              <a:t>A est l’unique associé et gérant de X. GmbH</a:t>
            </a:r>
          </a:p>
          <a:p>
            <a:pPr eaLnBrk="1" hangingPunct="1">
              <a:buFont typeface="Wingdings" panose="05000000000000000000" pitchFamily="2" charset="2"/>
              <a:buChar char="§"/>
            </a:pPr>
            <a:r>
              <a:rPr lang="fr-CH" sz="1700" dirty="0">
                <a:latin typeface="Raleway" panose="020B0003030101060003" pitchFamily="34" charset="0"/>
              </a:rPr>
              <a:t>X. GmbH achète début 2010 une BMW pour CHF 137’000</a:t>
            </a:r>
          </a:p>
          <a:p>
            <a:pPr eaLnBrk="1" hangingPunct="1">
              <a:buFont typeface="Wingdings" panose="05000000000000000000" pitchFamily="2" charset="2"/>
              <a:buChar char="§"/>
            </a:pPr>
            <a:r>
              <a:rPr lang="fr-CH" sz="1700" dirty="0">
                <a:latin typeface="Raleway" panose="020B0003030101060003" pitchFamily="34" charset="0"/>
              </a:rPr>
              <a:t>X. GmbH achète fin 2010 une Porsche pour CHF 143’000</a:t>
            </a:r>
          </a:p>
          <a:p>
            <a:pPr eaLnBrk="1" hangingPunct="1">
              <a:buFont typeface="Wingdings" panose="05000000000000000000" pitchFamily="2" charset="2"/>
              <a:buChar char="§"/>
            </a:pPr>
            <a:r>
              <a:rPr lang="fr-CH" sz="1700" dirty="0">
                <a:latin typeface="Raleway" panose="020B0003030101060003" pitchFamily="34" charset="0"/>
              </a:rPr>
              <a:t>A utilise les deux véhicules</a:t>
            </a:r>
          </a:p>
          <a:p>
            <a:pPr eaLnBrk="1" hangingPunct="1">
              <a:buFontTx/>
              <a:buNone/>
            </a:pPr>
            <a:r>
              <a:rPr lang="fr-FR" sz="2400" dirty="0"/>
              <a:t>	</a:t>
            </a:r>
            <a:endParaRPr lang="fr-CH" sz="2400" dirty="0"/>
          </a:p>
        </p:txBody>
      </p:sp>
    </p:spTree>
    <p:extLst>
      <p:ext uri="{BB962C8B-B14F-4D97-AF65-F5344CB8AC3E}">
        <p14:creationId xmlns:p14="http://schemas.microsoft.com/office/powerpoint/2010/main" val="20703758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pied de page 3"/>
          <p:cNvSpPr>
            <a:spLocks noGrp="1"/>
          </p:cNvSpPr>
          <p:nvPr>
            <p:ph type="ftr" sz="quarter" idx="10"/>
          </p:nvPr>
        </p:nvSpPr>
        <p:spPr>
          <a:xfrm>
            <a:off x="2838401" y="6324600"/>
            <a:ext cx="3464024" cy="457200"/>
          </a:xfrm>
          <a:noFill/>
        </p:spPr>
        <p:txBody>
          <a:bodyPr/>
          <a:lstStyle/>
          <a:p>
            <a:r>
              <a:rPr lang="fr-CH" dirty="0" smtClean="0"/>
              <a:t>OREF-Ordre romand des experts fiscaux diplômés - section valaisanne</a:t>
            </a:r>
            <a:endParaRPr lang="en-GB" dirty="0"/>
          </a:p>
        </p:txBody>
      </p:sp>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2d) ATF 2C_697/2014, StR 6/2015 603</a:t>
            </a:r>
          </a:p>
        </p:txBody>
      </p:sp>
      <p:sp>
        <p:nvSpPr>
          <p:cNvPr id="4100" name="Rectangle 3"/>
          <p:cNvSpPr>
            <a:spLocks noGrp="1" noChangeArrowheads="1"/>
          </p:cNvSpPr>
          <p:nvPr>
            <p:ph type="body" idx="1"/>
          </p:nvPr>
        </p:nvSpPr>
        <p:spPr>
          <a:xfrm>
            <a:off x="251520" y="1484784"/>
            <a:ext cx="8496944" cy="4839816"/>
          </a:xfrm>
        </p:spPr>
        <p:txBody>
          <a:bodyPr/>
          <a:lstStyle/>
          <a:p>
            <a:pPr marL="0" lvl="0" indent="0" eaLnBrk="1" hangingPunct="1">
              <a:buNone/>
            </a:pPr>
            <a:r>
              <a:rPr lang="fr-CH" sz="1700" b="1" u="sng" dirty="0">
                <a:solidFill>
                  <a:srgbClr val="000000"/>
                </a:solidFill>
                <a:latin typeface="Raleway" panose="020B0003030101060003" pitchFamily="34" charset="0"/>
                <a:cs typeface="Arial" pitchFamily="34" charset="0"/>
              </a:rPr>
              <a:t>Faits :</a:t>
            </a:r>
            <a:endParaRPr lang="fr-CH" sz="1000" dirty="0">
              <a:solidFill>
                <a:srgbClr val="000000"/>
              </a:solidFill>
              <a:latin typeface="Raleway" panose="020B0003030101060003" pitchFamily="34" charset="0"/>
              <a:cs typeface="Arial" pitchFamily="34" charset="0"/>
            </a:endParaRPr>
          </a:p>
          <a:p>
            <a:pPr lvl="0" eaLnBrk="1" hangingPunct="1">
              <a:buFont typeface="Wingdings" panose="05000000000000000000" pitchFamily="2" charset="2"/>
              <a:buChar char="§"/>
            </a:pPr>
            <a:r>
              <a:rPr lang="fr-CH" sz="1700" dirty="0">
                <a:solidFill>
                  <a:srgbClr val="000000"/>
                </a:solidFill>
                <a:latin typeface="Raleway" panose="020B0003030101060003" pitchFamily="34" charset="0"/>
              </a:rPr>
              <a:t>X. GmbH comptabilise des amortissements de CHF 112’000 sur les véhicules :</a:t>
            </a:r>
          </a:p>
          <a:p>
            <a:pPr lvl="1" eaLnBrk="1" hangingPunct="1">
              <a:buFont typeface="Wingdings" panose="05000000000000000000" pitchFamily="2" charset="2"/>
              <a:buChar char="§"/>
            </a:pPr>
            <a:r>
              <a:rPr lang="fr-CH" sz="1300" dirty="0">
                <a:solidFill>
                  <a:srgbClr val="000000"/>
                </a:solidFill>
                <a:latin typeface="Raleway" panose="020B0003030101060003" pitchFamily="34" charset="0"/>
              </a:rPr>
              <a:t>40 % pour la Porsche = CHF 57’200</a:t>
            </a:r>
          </a:p>
          <a:p>
            <a:pPr lvl="1" eaLnBrk="1" hangingPunct="1">
              <a:buFont typeface="Wingdings" panose="05000000000000000000" pitchFamily="2" charset="2"/>
              <a:buChar char="§"/>
            </a:pPr>
            <a:r>
              <a:rPr lang="fr-CH" sz="1300" dirty="0">
                <a:solidFill>
                  <a:srgbClr val="000000"/>
                </a:solidFill>
                <a:latin typeface="Raleway" panose="020B0003030101060003" pitchFamily="34" charset="0"/>
              </a:rPr>
              <a:t>40 % pour la BMW = CHF 54’800</a:t>
            </a:r>
          </a:p>
          <a:p>
            <a:pPr lvl="0" eaLnBrk="1" hangingPunct="1">
              <a:buFont typeface="Wingdings" panose="05000000000000000000" pitchFamily="2" charset="2"/>
              <a:buChar char="§"/>
            </a:pPr>
            <a:r>
              <a:rPr lang="fr-CH" sz="1700" dirty="0">
                <a:solidFill>
                  <a:srgbClr val="000000"/>
                </a:solidFill>
                <a:latin typeface="Raleway" panose="020B0003030101060003" pitchFamily="34" charset="0"/>
              </a:rPr>
              <a:t>L’autorité de taxation ne reconnaît qu’un amortissement de CHF 40’000 (40% de CHF 100’000) et exclut l’amortissement sur la part «véhicule de luxe» excédant CHF 100’000 et sur le deuxième véhicule</a:t>
            </a:r>
          </a:p>
          <a:p>
            <a:pPr lvl="0" eaLnBrk="1" hangingPunct="1">
              <a:buFont typeface="Wingdings" panose="05000000000000000000" pitchFamily="2" charset="2"/>
              <a:buChar char="§"/>
            </a:pPr>
            <a:r>
              <a:rPr lang="fr-CH" sz="1700" dirty="0">
                <a:solidFill>
                  <a:srgbClr val="000000"/>
                </a:solidFill>
                <a:latin typeface="Raleway" panose="020B0003030101060003" pitchFamily="34" charset="0"/>
              </a:rPr>
              <a:t>Elle ajoute une part privée de CHF 9’600 (soit 9,6 % de CHF </a:t>
            </a:r>
            <a:r>
              <a:rPr lang="fr-CH" sz="1700" dirty="0" smtClean="0">
                <a:solidFill>
                  <a:srgbClr val="000000"/>
                </a:solidFill>
                <a:latin typeface="Raleway" panose="020B0003030101060003" pitchFamily="34" charset="0"/>
              </a:rPr>
              <a:t>100’000)	</a:t>
            </a:r>
            <a:endParaRPr lang="fr-CH" sz="1700" dirty="0">
              <a:solidFill>
                <a:srgbClr val="000000"/>
              </a:solidFill>
              <a:latin typeface="Raleway" panose="020B0003030101060003" pitchFamily="34" charset="0"/>
            </a:endParaRPr>
          </a:p>
          <a:p>
            <a:pPr marL="0" lvl="0" indent="0" eaLnBrk="1" hangingPunct="1">
              <a:buNone/>
            </a:pPr>
            <a:endParaRPr lang="fr-CH" sz="1000" dirty="0">
              <a:solidFill>
                <a:srgbClr val="000000"/>
              </a:solidFill>
              <a:latin typeface="Raleway" panose="020B0003030101060003" pitchFamily="34" charset="0"/>
            </a:endParaRPr>
          </a:p>
          <a:p>
            <a:pPr marL="0" lvl="0" indent="0" eaLnBrk="1" hangingPunct="1">
              <a:buNone/>
            </a:pPr>
            <a:r>
              <a:rPr lang="fr-CH" sz="1700" b="1" u="sng" dirty="0">
                <a:solidFill>
                  <a:srgbClr val="000000"/>
                </a:solidFill>
                <a:latin typeface="Raleway" panose="020B0003030101060003" pitchFamily="34" charset="0"/>
                <a:cs typeface="Arial" pitchFamily="34" charset="0"/>
              </a:rPr>
              <a:t>Faits :</a:t>
            </a:r>
            <a:endParaRPr lang="fr-CH" sz="1000" dirty="0">
              <a:solidFill>
                <a:srgbClr val="000000"/>
              </a:solidFill>
              <a:latin typeface="Raleway" panose="020B0003030101060003" pitchFamily="34" charset="0"/>
              <a:cs typeface="Arial" pitchFamily="34" charset="0"/>
            </a:endParaRPr>
          </a:p>
          <a:p>
            <a:pPr lvl="0" eaLnBrk="1" hangingPunct="1">
              <a:buFont typeface="Wingdings" panose="05000000000000000000" pitchFamily="2" charset="2"/>
              <a:buChar char="§"/>
            </a:pPr>
            <a:r>
              <a:rPr lang="fr-CH" sz="1700" dirty="0">
                <a:solidFill>
                  <a:srgbClr val="000000"/>
                </a:solidFill>
                <a:latin typeface="Raleway" panose="020B0003030101060003" pitchFamily="34" charset="0"/>
              </a:rPr>
              <a:t>Recours de X. AG qui demande :</a:t>
            </a:r>
          </a:p>
          <a:p>
            <a:pPr lvl="1" eaLnBrk="1" hangingPunct="1">
              <a:buFont typeface="Wingdings" panose="05000000000000000000" pitchFamily="2" charset="2"/>
              <a:buChar char="§"/>
            </a:pPr>
            <a:r>
              <a:rPr lang="fr-CH" sz="1300" dirty="0">
                <a:solidFill>
                  <a:srgbClr val="000000"/>
                </a:solidFill>
                <a:latin typeface="Raleway" panose="020B0003030101060003" pitchFamily="34" charset="0"/>
              </a:rPr>
              <a:t>Amortissements totaux sur le véhicule d’entreprise (Porsche)</a:t>
            </a:r>
          </a:p>
          <a:p>
            <a:pPr lvl="1" eaLnBrk="1" hangingPunct="1">
              <a:buFont typeface="Wingdings" panose="05000000000000000000" pitchFamily="2" charset="2"/>
              <a:buChar char="§"/>
            </a:pPr>
            <a:r>
              <a:rPr lang="fr-CH" sz="1300" dirty="0">
                <a:solidFill>
                  <a:srgbClr val="000000"/>
                </a:solidFill>
                <a:latin typeface="Raleway" panose="020B0003030101060003" pitchFamily="34" charset="0"/>
              </a:rPr>
              <a:t>Calcul de la part privée sur la valeur totale du véhicule (Porsche)</a:t>
            </a:r>
          </a:p>
          <a:p>
            <a:pPr lvl="1" eaLnBrk="1" hangingPunct="1">
              <a:buFont typeface="Wingdings" panose="05000000000000000000" pitchFamily="2" charset="2"/>
              <a:buChar char="§"/>
            </a:pPr>
            <a:r>
              <a:rPr lang="fr-CH" sz="1300" dirty="0">
                <a:solidFill>
                  <a:srgbClr val="000000"/>
                </a:solidFill>
                <a:latin typeface="Raleway" panose="020B0003030101060003" pitchFamily="34" charset="0"/>
              </a:rPr>
              <a:t>Déduction des frais forfaitaires pour utilisation commerciale d’un véhicule privé (BMW) à </a:t>
            </a:r>
            <a:r>
              <a:rPr lang="fr-CH" sz="1300" dirty="0" smtClean="0">
                <a:solidFill>
                  <a:srgbClr val="000000"/>
                </a:solidFill>
                <a:latin typeface="Raleway" panose="020B0003030101060003" pitchFamily="34" charset="0"/>
              </a:rPr>
              <a:t>hauteur </a:t>
            </a:r>
            <a:r>
              <a:rPr lang="fr-CH" sz="1300" dirty="0">
                <a:solidFill>
                  <a:srgbClr val="000000"/>
                </a:solidFill>
                <a:latin typeface="Raleway" panose="020B0003030101060003" pitchFamily="34" charset="0"/>
              </a:rPr>
              <a:t>de CHF 13’152 (9,6 % de CHF 137’000)</a:t>
            </a:r>
          </a:p>
          <a:p>
            <a:pPr lvl="1" eaLnBrk="1" hangingPunct="1">
              <a:buFont typeface="Wingdings" panose="05000000000000000000" pitchFamily="2" charset="2"/>
              <a:buChar char="§"/>
            </a:pPr>
            <a:r>
              <a:rPr lang="fr-CH" sz="1300" dirty="0">
                <a:solidFill>
                  <a:srgbClr val="000000"/>
                </a:solidFill>
                <a:latin typeface="Raleway" panose="020B0003030101060003" pitchFamily="34" charset="0"/>
              </a:rPr>
              <a:t>Subsidiairement, acceptation de la totalité des amortissements comptabilisés et part privée de CHF 13’152 pour la BMW</a:t>
            </a:r>
          </a:p>
          <a:p>
            <a:pPr eaLnBrk="1" hangingPunct="1">
              <a:buFont typeface="Wingdings" panose="05000000000000000000" pitchFamily="2" charset="2"/>
              <a:buChar char="§"/>
            </a:pPr>
            <a:r>
              <a:rPr lang="fr-CH" sz="1700" dirty="0">
                <a:solidFill>
                  <a:srgbClr val="000000"/>
                </a:solidFill>
                <a:latin typeface="Raleway" panose="020B0003030101060003" pitchFamily="34" charset="0"/>
              </a:rPr>
              <a:t>Rejet du recours</a:t>
            </a:r>
          </a:p>
          <a:p>
            <a:pPr marL="0" lvl="0" indent="0" eaLnBrk="1" hangingPunct="1">
              <a:buNone/>
            </a:pPr>
            <a:endParaRPr lang="fr-CH" sz="1700" dirty="0">
              <a:solidFill>
                <a:srgbClr val="000000"/>
              </a:solidFill>
              <a:latin typeface="Raleway" panose="020B0003030101060003" pitchFamily="34" charset="0"/>
            </a:endParaRPr>
          </a:p>
          <a:p>
            <a:pPr lvl="1" eaLnBrk="1" hangingPunct="1">
              <a:buFontTx/>
              <a:buAutoNum type="arabicPeriod"/>
            </a:pPr>
            <a:endParaRPr lang="fr-CH" sz="2200" dirty="0"/>
          </a:p>
          <a:p>
            <a:pPr eaLnBrk="1" hangingPunct="1">
              <a:buFontTx/>
              <a:buNone/>
            </a:pPr>
            <a:r>
              <a:rPr lang="fr-FR" sz="2400" dirty="0"/>
              <a:t>	</a:t>
            </a:r>
            <a:endParaRPr lang="fr-CH" sz="2400" dirty="0"/>
          </a:p>
        </p:txBody>
      </p:sp>
    </p:spTree>
    <p:extLst>
      <p:ext uri="{BB962C8B-B14F-4D97-AF65-F5344CB8AC3E}">
        <p14:creationId xmlns:p14="http://schemas.microsoft.com/office/powerpoint/2010/main" val="171851951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pied de page 3"/>
          <p:cNvSpPr>
            <a:spLocks noGrp="1"/>
          </p:cNvSpPr>
          <p:nvPr>
            <p:ph type="ftr" sz="quarter" idx="10"/>
          </p:nvPr>
        </p:nvSpPr>
        <p:spPr>
          <a:xfrm>
            <a:off x="2910409" y="6316662"/>
            <a:ext cx="3320008" cy="457200"/>
          </a:xfrm>
          <a:noFill/>
        </p:spPr>
        <p:txBody>
          <a:bodyPr/>
          <a:lstStyle/>
          <a:p>
            <a:r>
              <a:rPr lang="fr-CH" dirty="0" smtClean="0"/>
              <a:t>OREF-Ordre romand des experts fiscaux diplômés - section valaisanne</a:t>
            </a:r>
            <a:endParaRPr lang="en-GB" dirty="0"/>
          </a:p>
        </p:txBody>
      </p:sp>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2d) ATF 2C_697/2014, StR 6/2015 603</a:t>
            </a:r>
          </a:p>
        </p:txBody>
      </p:sp>
      <p:sp>
        <p:nvSpPr>
          <p:cNvPr id="4100" name="Rectangle 3"/>
          <p:cNvSpPr>
            <a:spLocks noGrp="1" noChangeArrowheads="1"/>
          </p:cNvSpPr>
          <p:nvPr>
            <p:ph type="body" idx="1"/>
          </p:nvPr>
        </p:nvSpPr>
        <p:spPr>
          <a:xfrm>
            <a:off x="251520" y="1412776"/>
            <a:ext cx="8784976" cy="5112568"/>
          </a:xfrm>
        </p:spPr>
        <p:txBody>
          <a:bodyPr/>
          <a:lstStyle/>
          <a:p>
            <a:pPr marL="0" indent="0" eaLnBrk="1" hangingPunct="1">
              <a:buNone/>
            </a:pPr>
            <a:r>
              <a:rPr lang="fr-CH" sz="1300" b="1" dirty="0">
                <a:latin typeface="Raleway" panose="020B0003030101060003" pitchFamily="34" charset="0"/>
                <a:cs typeface="Arial" pitchFamily="34" charset="0"/>
              </a:rPr>
              <a:t>Considérants du TF :</a:t>
            </a:r>
          </a:p>
          <a:p>
            <a:pPr eaLnBrk="1" hangingPunct="1">
              <a:buFont typeface="Wingdings" panose="05000000000000000000" pitchFamily="2" charset="2"/>
              <a:buChar char="§"/>
            </a:pPr>
            <a:r>
              <a:rPr lang="fr-CH" sz="1200" dirty="0">
                <a:latin typeface="Raleway" panose="020B0003030101060003" pitchFamily="34" charset="0"/>
                <a:cs typeface="Arial" pitchFamily="34" charset="0"/>
              </a:rPr>
              <a:t>Le TF reconnaît le besoin d’un véhicule d’entreprise, donc la Porsche que X. AG a comptabilisée comme véhicule d’entreprise</a:t>
            </a:r>
          </a:p>
          <a:p>
            <a:pPr eaLnBrk="1" hangingPunct="1">
              <a:buFont typeface="Wingdings" panose="05000000000000000000" pitchFamily="2" charset="2"/>
              <a:buChar char="§"/>
            </a:pPr>
            <a:r>
              <a:rPr lang="fr-CH" sz="1200" dirty="0">
                <a:latin typeface="Raleway" panose="020B0003030101060003" pitchFamily="34" charset="0"/>
                <a:cs typeface="Arial" pitchFamily="34" charset="0"/>
              </a:rPr>
              <a:t>Le fait que la BMW est un véhicule privé et que les amortissements sur ce véhicule ne peuvent pas être reconnus : ces points ont déjà été tranchés lors de l’instance précédente et ne peuvent donc pas être remis en question dans la procédure devant le TF (limite de l’objet du litige présenté devant le TF)</a:t>
            </a:r>
          </a:p>
          <a:p>
            <a:pPr eaLnBrk="1" hangingPunct="1">
              <a:buFont typeface="Wingdings" panose="05000000000000000000" pitchFamily="2" charset="2"/>
              <a:buChar char="§"/>
            </a:pPr>
            <a:r>
              <a:rPr lang="fr-CH" sz="1200" dirty="0">
                <a:latin typeface="Raleway" panose="020B0003030101060003" pitchFamily="34" charset="0"/>
                <a:cs typeface="Arial" pitchFamily="34" charset="0"/>
              </a:rPr>
              <a:t>Se pose uniquement la question du montant des amortissements admissibles sur la Porsche</a:t>
            </a:r>
          </a:p>
          <a:p>
            <a:pPr eaLnBrk="1" hangingPunct="1">
              <a:buFont typeface="Wingdings" panose="05000000000000000000" pitchFamily="2" charset="2"/>
              <a:buChar char="§"/>
            </a:pPr>
            <a:r>
              <a:rPr lang="fr-CH" sz="1200" dirty="0">
                <a:latin typeface="Raleway" panose="020B0003030101060003" pitchFamily="34" charset="0"/>
                <a:cs typeface="Arial" pitchFamily="34" charset="0"/>
              </a:rPr>
              <a:t>La possibilité d’exclure pour les voitures de fonction une part pour véhicule de luxe n’a pas été supprimée par l’introduction du nouveau certificat de salaire en 2007 (&gt;100’000 = véhicule de luxe)</a:t>
            </a:r>
          </a:p>
          <a:p>
            <a:pPr eaLnBrk="1" hangingPunct="1">
              <a:buFont typeface="Wingdings" panose="05000000000000000000" pitchFamily="2" charset="2"/>
              <a:buChar char="§"/>
            </a:pPr>
            <a:endParaRPr lang="fr-CH" sz="800" dirty="0">
              <a:latin typeface="Raleway" panose="020B0003030101060003" pitchFamily="34" charset="0"/>
              <a:cs typeface="Arial" pitchFamily="34" charset="0"/>
            </a:endParaRPr>
          </a:p>
          <a:p>
            <a:pPr marL="0" indent="0" eaLnBrk="1" hangingPunct="1">
              <a:buNone/>
            </a:pPr>
            <a:r>
              <a:rPr lang="fr-CH" sz="1300" b="1" dirty="0">
                <a:latin typeface="Raleway" panose="020B0003030101060003" pitchFamily="34" charset="0"/>
                <a:cs typeface="Arial" pitchFamily="34" charset="0"/>
              </a:rPr>
              <a:t>Conclusions du TF :</a:t>
            </a:r>
          </a:p>
          <a:p>
            <a:pPr eaLnBrk="1" hangingPunct="1">
              <a:buFont typeface="Wingdings" panose="05000000000000000000" pitchFamily="2" charset="2"/>
              <a:buChar char="§"/>
            </a:pPr>
            <a:r>
              <a:rPr lang="fr-CH" sz="1200" dirty="0">
                <a:latin typeface="Raleway" panose="020B0003030101060003" pitchFamily="34" charset="0"/>
                <a:cs typeface="Arial" pitchFamily="34" charset="0"/>
              </a:rPr>
              <a:t>Les arguments avancés par X. AG en faveur du besoin de deux véhicules de standing pour son commerce ne suffisent pas selon le TF à démontrer le caractère justifié commercialement de ces dépenses</a:t>
            </a:r>
          </a:p>
          <a:p>
            <a:pPr eaLnBrk="1" hangingPunct="1">
              <a:buFont typeface="Wingdings" panose="05000000000000000000" pitchFamily="2" charset="2"/>
              <a:buChar char="§"/>
            </a:pPr>
            <a:r>
              <a:rPr lang="fr-CH" sz="1200" dirty="0">
                <a:latin typeface="Raleway" panose="020B0003030101060003" pitchFamily="34" charset="0"/>
                <a:cs typeface="Arial" pitchFamily="34" charset="0"/>
              </a:rPr>
              <a:t>Selon le TF, ces dépenses sont plutôt destinées à satisfaire des besoins privés de l’actionnaire</a:t>
            </a:r>
          </a:p>
          <a:p>
            <a:pPr eaLnBrk="1" hangingPunct="1">
              <a:buFont typeface="Wingdings" panose="05000000000000000000" pitchFamily="2" charset="2"/>
              <a:buChar char="§"/>
            </a:pPr>
            <a:r>
              <a:rPr lang="fr-CH" sz="1200" dirty="0">
                <a:latin typeface="Raleway" panose="020B0003030101060003" pitchFamily="34" charset="0"/>
                <a:cs typeface="Arial" pitchFamily="34" charset="0"/>
              </a:rPr>
              <a:t>Il manque un </a:t>
            </a:r>
            <a:r>
              <a:rPr lang="fr-CH" sz="1200" dirty="0" smtClean="0">
                <a:latin typeface="Raleway" panose="020B0003030101060003" pitchFamily="34" charset="0"/>
                <a:cs typeface="Arial" pitchFamily="34" charset="0"/>
              </a:rPr>
              <a:t>lien </a:t>
            </a:r>
            <a:r>
              <a:rPr lang="fr-CH" sz="1200" dirty="0">
                <a:latin typeface="Raleway" panose="020B0003030101060003" pitchFamily="34" charset="0"/>
                <a:cs typeface="Arial" pitchFamily="34" charset="0"/>
              </a:rPr>
              <a:t>de connexité entre ces dépenses et le but de l’entreprise, même si on peut les considérer </a:t>
            </a:r>
            <a:r>
              <a:rPr lang="fr-CH" sz="1200" dirty="0" smtClean="0">
                <a:latin typeface="Raleway" panose="020B0003030101060003" pitchFamily="34" charset="0"/>
                <a:cs typeface="Arial" pitchFamily="34" charset="0"/>
              </a:rPr>
              <a:t>comme </a:t>
            </a:r>
            <a:r>
              <a:rPr lang="fr-CH" sz="1200" dirty="0">
                <a:latin typeface="Raleway" panose="020B0003030101060003" pitchFamily="34" charset="0"/>
                <a:cs typeface="Arial" pitchFamily="34" charset="0"/>
              </a:rPr>
              <a:t>bénéfiques à l’entreprise</a:t>
            </a:r>
          </a:p>
          <a:p>
            <a:pPr eaLnBrk="1" hangingPunct="1">
              <a:buFont typeface="Wingdings" panose="05000000000000000000" pitchFamily="2" charset="2"/>
              <a:buChar char="§"/>
            </a:pPr>
            <a:endParaRPr lang="fr-CH" sz="1200" dirty="0">
              <a:latin typeface="Raleway" panose="020B0003030101060003" pitchFamily="34" charset="0"/>
              <a:cs typeface="Arial" pitchFamily="34" charset="0"/>
            </a:endParaRPr>
          </a:p>
          <a:p>
            <a:pPr marL="0" indent="0" eaLnBrk="1" hangingPunct="1">
              <a:buNone/>
              <a:tabLst>
                <a:tab pos="361950" algn="l"/>
              </a:tabLst>
            </a:pPr>
            <a:r>
              <a:rPr lang="fr-CH" sz="1200" b="1" dirty="0">
                <a:latin typeface="Raleway" panose="020B0003030101060003" pitchFamily="34" charset="0"/>
                <a:cs typeface="Arial" pitchFamily="34" charset="0"/>
              </a:rPr>
              <a:t>Le TF y précise que</a:t>
            </a:r>
          </a:p>
          <a:p>
            <a:pPr marL="0" indent="0" eaLnBrk="1" hangingPunct="1">
              <a:buNone/>
              <a:tabLst>
                <a:tab pos="361950" algn="l"/>
              </a:tabLst>
            </a:pPr>
            <a:r>
              <a:rPr lang="fr-CH" sz="1200" dirty="0">
                <a:latin typeface="Raleway" panose="020B0003030101060003" pitchFamily="34" charset="0"/>
                <a:cs typeface="Arial" pitchFamily="34" charset="0"/>
              </a:rPr>
              <a:t>	«Les dépenses engagées à des fins sportives, sociales ou culturelles ayant un caractère publicitaire concret, visant à 	améliorer l’image de la société auprès du public ou engagées dans le cadre d’une campagne de promotion 	constituent, en principe, des dépense justifiées par l’usage commercial dans la mesure où ces frais ont, au moins, un 	impact publicitaire indirect (…).»</a:t>
            </a:r>
          </a:p>
          <a:p>
            <a:pPr marL="0" indent="0" eaLnBrk="1" hangingPunct="1">
              <a:buNone/>
              <a:tabLst>
                <a:tab pos="361950" algn="l"/>
              </a:tabLst>
            </a:pPr>
            <a:r>
              <a:rPr lang="fr-CH" sz="1200" dirty="0">
                <a:latin typeface="Raleway" panose="020B0003030101060003" pitchFamily="34" charset="0"/>
                <a:cs typeface="Arial" pitchFamily="34" charset="0"/>
              </a:rPr>
              <a:t>	</a:t>
            </a:r>
            <a:r>
              <a:rPr lang="fr-CH" sz="1200" b="1" dirty="0">
                <a:solidFill>
                  <a:srgbClr val="FF0000"/>
                </a:solidFill>
                <a:latin typeface="Raleway" panose="020B0003030101060003" pitchFamily="34" charset="0"/>
                <a:cs typeface="Arial" pitchFamily="34" charset="0"/>
              </a:rPr>
              <a:t>«Il n’appartient pas au fisc de trop s’immiscer dans la liberté de décision entrepreneuriale en ce qui concerne </a:t>
            </a:r>
            <a:r>
              <a:rPr lang="fr-CH" sz="1200" b="1" dirty="0" smtClean="0">
                <a:solidFill>
                  <a:srgbClr val="FF0000"/>
                </a:solidFill>
                <a:latin typeface="Raleway" panose="020B0003030101060003" pitchFamily="34" charset="0"/>
                <a:cs typeface="Arial" pitchFamily="34" charset="0"/>
              </a:rPr>
              <a:t>    	les libéralités </a:t>
            </a:r>
            <a:r>
              <a:rPr lang="fr-CH" sz="1200" b="1" dirty="0">
                <a:solidFill>
                  <a:srgbClr val="FF0000"/>
                </a:solidFill>
                <a:latin typeface="Raleway" panose="020B0003030101060003" pitchFamily="34" charset="0"/>
                <a:cs typeface="Arial" pitchFamily="34" charset="0"/>
              </a:rPr>
              <a:t>en question.».</a:t>
            </a:r>
          </a:p>
          <a:p>
            <a:pPr marL="0" indent="0" eaLnBrk="1" hangingPunct="1">
              <a:buNone/>
              <a:tabLst>
                <a:tab pos="361950" algn="l"/>
              </a:tabLst>
            </a:pPr>
            <a:r>
              <a:rPr lang="fr-CH" sz="1200" dirty="0">
                <a:latin typeface="Raleway" panose="020B0003030101060003" pitchFamily="34" charset="0"/>
                <a:cs typeface="Arial" pitchFamily="34" charset="0"/>
              </a:rPr>
              <a:t>	</a:t>
            </a:r>
          </a:p>
          <a:p>
            <a:pPr eaLnBrk="1" hangingPunct="1">
              <a:buNone/>
            </a:pPr>
            <a:r>
              <a:rPr lang="fr-CH" sz="2400" dirty="0">
                <a:latin typeface="Arial" pitchFamily="34" charset="0"/>
                <a:cs typeface="Arial" pitchFamily="34" charset="0"/>
              </a:rPr>
              <a:t>		</a:t>
            </a:r>
          </a:p>
          <a:p>
            <a:pPr lvl="1" eaLnBrk="1" hangingPunct="1">
              <a:buFontTx/>
              <a:buAutoNum type="arabicPeriod"/>
            </a:pPr>
            <a:endParaRPr lang="fr-CH" sz="2200" dirty="0"/>
          </a:p>
          <a:p>
            <a:pPr eaLnBrk="1" hangingPunct="1">
              <a:buFontTx/>
              <a:buNone/>
            </a:pPr>
            <a:r>
              <a:rPr lang="fr-FR" sz="2400" dirty="0"/>
              <a:t>	</a:t>
            </a:r>
            <a:endParaRPr lang="fr-CH" sz="2400" dirty="0"/>
          </a:p>
        </p:txBody>
      </p:sp>
      <p:cxnSp>
        <p:nvCxnSpPr>
          <p:cNvPr id="3" name="Connecteur droit avec flèche 2"/>
          <p:cNvCxnSpPr/>
          <p:nvPr/>
        </p:nvCxnSpPr>
        <p:spPr bwMode="auto">
          <a:xfrm>
            <a:off x="251520" y="5373216"/>
            <a:ext cx="288032" cy="0"/>
          </a:xfrm>
          <a:prstGeom prst="straightConnector1">
            <a:avLst/>
          </a:prstGeom>
          <a:noFill/>
          <a:ln w="9525" cap="flat" cmpd="sng" algn="ctr">
            <a:solidFill>
              <a:schemeClr val="tx1"/>
            </a:solidFill>
            <a:prstDash val="solid"/>
            <a:round/>
            <a:headEnd type="none" w="med" len="med"/>
            <a:tailEnd type="triangle"/>
          </a:ln>
          <a:effectLst/>
        </p:spPr>
      </p:cxnSp>
      <p:cxnSp>
        <p:nvCxnSpPr>
          <p:cNvPr id="6" name="Connecteur droit avec flèche 5"/>
          <p:cNvCxnSpPr/>
          <p:nvPr/>
        </p:nvCxnSpPr>
        <p:spPr bwMode="auto">
          <a:xfrm>
            <a:off x="251520" y="6093296"/>
            <a:ext cx="288032" cy="0"/>
          </a:xfrm>
          <a:prstGeom prst="straightConnector1">
            <a:avLst/>
          </a:prstGeom>
          <a:no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55356291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z="3200" b="1" dirty="0" smtClean="0">
                <a:solidFill>
                  <a:srgbClr val="FF6600"/>
                </a:solidFill>
                <a:cs typeface="Arial" pitchFamily="34" charset="0"/>
              </a:rPr>
              <a:t>Annexes</a:t>
            </a:r>
            <a:endParaRPr lang="fr-CH" sz="3200" b="1" dirty="0">
              <a:solidFill>
                <a:srgbClr val="FF6600"/>
              </a:solidFill>
              <a:cs typeface="Arial" pitchFamily="34" charset="0"/>
            </a:endParaRPr>
          </a:p>
        </p:txBody>
      </p:sp>
      <p:sp>
        <p:nvSpPr>
          <p:cNvPr id="4" name="Espace réservé du pied de page 3"/>
          <p:cNvSpPr>
            <a:spLocks noGrp="1"/>
          </p:cNvSpPr>
          <p:nvPr>
            <p:ph type="ftr" sz="quarter" idx="10"/>
          </p:nvPr>
        </p:nvSpPr>
        <p:spPr>
          <a:xfrm>
            <a:off x="2886990" y="6237312"/>
            <a:ext cx="3320008" cy="457200"/>
          </a:xfrm>
        </p:spPr>
        <p:txBody>
          <a:bodyPr/>
          <a:lstStyle/>
          <a:p>
            <a:pPr>
              <a:defRPr/>
            </a:pPr>
            <a:r>
              <a:rPr lang="fr-CH" dirty="0" smtClean="0"/>
              <a:t>OREF-Ordre romand des experts fiscaux diplômés - section valaisanne</a:t>
            </a:r>
            <a:endParaRPr lang="en-GB" dirty="0"/>
          </a:p>
        </p:txBody>
      </p:sp>
      <p:sp>
        <p:nvSpPr>
          <p:cNvPr id="3" name="Espace réservé du contenu 2"/>
          <p:cNvSpPr>
            <a:spLocks noGrp="1"/>
          </p:cNvSpPr>
          <p:nvPr>
            <p:ph idx="1"/>
          </p:nvPr>
        </p:nvSpPr>
        <p:spPr>
          <a:xfrm>
            <a:off x="660794" y="1654981"/>
            <a:ext cx="7772400" cy="4114800"/>
          </a:xfrm>
        </p:spPr>
        <p:txBody>
          <a:bodyPr/>
          <a:lstStyle/>
          <a:p>
            <a:pPr marL="361950" indent="-361950">
              <a:buNone/>
            </a:pPr>
            <a:r>
              <a:rPr lang="fr-CH" sz="1600" dirty="0" smtClean="0">
                <a:latin typeface="Raleway" panose="020B0003030101060003" pitchFamily="34" charset="0"/>
              </a:rPr>
              <a:t>1. 	Guide </a:t>
            </a:r>
            <a:r>
              <a:rPr lang="fr-CH" sz="1600" dirty="0">
                <a:latin typeface="Raleway" panose="020B0003030101060003" pitchFamily="34" charset="0"/>
              </a:rPr>
              <a:t>d’établissement du certificat de salaire – présentation synoptique des chiffres marginaux modifiés (CSI</a:t>
            </a:r>
            <a:r>
              <a:rPr lang="fr-CH" sz="1600" dirty="0" smtClean="0">
                <a:latin typeface="Raleway" panose="020B0003030101060003" pitchFamily="34" charset="0"/>
              </a:rPr>
              <a:t>), version du 12.05.2015</a:t>
            </a:r>
          </a:p>
          <a:p>
            <a:endParaRPr lang="fr-CH" sz="1600" dirty="0">
              <a:latin typeface="Raleway" panose="020B0003030101060003" pitchFamily="34" charset="0"/>
            </a:endParaRPr>
          </a:p>
          <a:p>
            <a:pPr marL="361950" indent="-361950">
              <a:buNone/>
            </a:pPr>
            <a:r>
              <a:rPr lang="fr-CH" sz="1600" dirty="0" smtClean="0">
                <a:latin typeface="Raleway" panose="020B0003030101060003" pitchFamily="34" charset="0"/>
              </a:rPr>
              <a:t>2. 	Lettre circulaire AFC du 12 mai 2015</a:t>
            </a:r>
          </a:p>
          <a:p>
            <a:endParaRPr lang="fr-CH" sz="1600" dirty="0" smtClean="0">
              <a:latin typeface="Raleway" panose="020B0003030101060003" pitchFamily="34" charset="0"/>
            </a:endParaRPr>
          </a:p>
          <a:p>
            <a:pPr marL="361950" indent="-361950">
              <a:buNone/>
            </a:pPr>
            <a:r>
              <a:rPr lang="fr-CH" sz="1600" dirty="0" smtClean="0">
                <a:latin typeface="Raleway" panose="020B0003030101060003" pitchFamily="34" charset="0"/>
              </a:rPr>
              <a:t>3. 	Communication-002-D-2016-f </a:t>
            </a:r>
            <a:r>
              <a:rPr lang="fr-CH" sz="1600" dirty="0">
                <a:latin typeface="Raleway" panose="020B0003030101060003" pitchFamily="34" charset="0"/>
              </a:rPr>
              <a:t>du 15 juillet </a:t>
            </a:r>
            <a:r>
              <a:rPr lang="fr-CH" sz="1600" dirty="0" smtClean="0">
                <a:latin typeface="Raleway" panose="020B0003030101060003" pitchFamily="34" charset="0"/>
              </a:rPr>
              <a:t>2016</a:t>
            </a:r>
          </a:p>
          <a:p>
            <a:endParaRPr lang="fr-CH" sz="1600" dirty="0" smtClean="0">
              <a:latin typeface="Raleway" panose="020B0003030101060003" pitchFamily="34" charset="0"/>
            </a:endParaRPr>
          </a:p>
          <a:p>
            <a:pPr marL="361950" indent="-361950">
              <a:buNone/>
            </a:pPr>
            <a:r>
              <a:rPr lang="fr-CH" sz="1600" dirty="0" smtClean="0">
                <a:latin typeface="Raleway" panose="020B0003030101060003" pitchFamily="34" charset="0"/>
              </a:rPr>
              <a:t>4. 	Annexe à la communication-002-D-2016-f du 15 juillet 2016</a:t>
            </a:r>
          </a:p>
          <a:p>
            <a:endParaRPr lang="fr-CH" sz="1600" dirty="0">
              <a:latin typeface="Raleway" panose="020B0003030101060003" pitchFamily="34" charset="0"/>
            </a:endParaRPr>
          </a:p>
          <a:p>
            <a:pPr marL="361950" indent="-361950">
              <a:buNone/>
            </a:pPr>
            <a:r>
              <a:rPr lang="fr-CH" sz="1600" dirty="0" smtClean="0">
                <a:latin typeface="Raleway" panose="020B0003030101060003" pitchFamily="34" charset="0"/>
              </a:rPr>
              <a:t>5. 	Article du TREX 2015-03, </a:t>
            </a:r>
            <a:r>
              <a:rPr lang="fr-CH" sz="1600" i="1" dirty="0" smtClean="0">
                <a:latin typeface="Raleway" panose="020B0003030101060003" pitchFamily="34" charset="0"/>
              </a:rPr>
              <a:t>«Hausses d’impôts dues au FAIF»</a:t>
            </a:r>
          </a:p>
          <a:p>
            <a:endParaRPr lang="fr-CH" sz="1600" i="1" dirty="0">
              <a:latin typeface="Raleway" panose="020B0003030101060003" pitchFamily="34" charset="0"/>
            </a:endParaRPr>
          </a:p>
          <a:p>
            <a:pPr marL="361950" indent="-361950">
              <a:buNone/>
            </a:pPr>
            <a:r>
              <a:rPr lang="fr-CH" sz="1600" dirty="0" smtClean="0">
                <a:latin typeface="Raleway" panose="020B0003030101060003" pitchFamily="34" charset="0"/>
              </a:rPr>
              <a:t>6. 	Article </a:t>
            </a:r>
            <a:r>
              <a:rPr lang="fr-CH" sz="1600" dirty="0">
                <a:latin typeface="Raleway" panose="020B0003030101060003" pitchFamily="34" charset="0"/>
              </a:rPr>
              <a:t>du TREX </a:t>
            </a:r>
            <a:r>
              <a:rPr lang="fr-CH" sz="1600" dirty="0" smtClean="0">
                <a:latin typeface="Raleway" panose="020B0003030101060003" pitchFamily="34" charset="0"/>
              </a:rPr>
              <a:t>2016-05,</a:t>
            </a:r>
            <a:r>
              <a:rPr lang="fr-CH" sz="1600" i="1" dirty="0" smtClean="0">
                <a:latin typeface="Raleway" panose="020B0003030101060003" pitchFamily="34" charset="0"/>
              </a:rPr>
              <a:t>« Déclaration </a:t>
            </a:r>
            <a:r>
              <a:rPr lang="fr-CH" sz="1600" i="1" dirty="0">
                <a:latin typeface="Raleway" panose="020B0003030101060003" pitchFamily="34" charset="0"/>
              </a:rPr>
              <a:t>de la part du service externe des</a:t>
            </a:r>
          </a:p>
          <a:p>
            <a:pPr marL="0" indent="0">
              <a:buNone/>
              <a:tabLst>
                <a:tab pos="361950" algn="l"/>
              </a:tabLst>
            </a:pPr>
            <a:r>
              <a:rPr lang="fr-CH" sz="1600" i="1" dirty="0" smtClean="0">
                <a:latin typeface="Raleway" panose="020B0003030101060003" pitchFamily="34" charset="0"/>
              </a:rPr>
              <a:t>	collaborateurs </a:t>
            </a:r>
            <a:r>
              <a:rPr lang="fr-CH" sz="1600" i="1" dirty="0">
                <a:latin typeface="Raleway" panose="020B0003030101060003" pitchFamily="34" charset="0"/>
              </a:rPr>
              <a:t>qui disposent d’un véhicule commercial</a:t>
            </a:r>
            <a:r>
              <a:rPr lang="fr-CH" sz="1600" i="1" dirty="0" smtClean="0">
                <a:latin typeface="Raleway" panose="020B0003030101060003" pitchFamily="34" charset="0"/>
              </a:rPr>
              <a:t>»</a:t>
            </a:r>
            <a:endParaRPr lang="fr-CH" sz="1600" i="1" dirty="0">
              <a:latin typeface="Raleway" panose="020B0003030101060003" pitchFamily="34" charset="0"/>
            </a:endParaRPr>
          </a:p>
          <a:p>
            <a:endParaRPr lang="fr-CH" dirty="0"/>
          </a:p>
        </p:txBody>
      </p:sp>
    </p:spTree>
    <p:extLst>
      <p:ext uri="{BB962C8B-B14F-4D97-AF65-F5344CB8AC3E}">
        <p14:creationId xmlns:p14="http://schemas.microsoft.com/office/powerpoint/2010/main" val="312114283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z="3200" b="1" dirty="0">
                <a:solidFill>
                  <a:srgbClr val="FF6600"/>
                </a:solidFill>
                <a:cs typeface="Arial" pitchFamily="34" charset="0"/>
              </a:rPr>
              <a:t>Merci de votre attention</a:t>
            </a:r>
          </a:p>
        </p:txBody>
      </p:sp>
      <p:sp>
        <p:nvSpPr>
          <p:cNvPr id="4" name="Espace réservé du pied de page 3"/>
          <p:cNvSpPr>
            <a:spLocks noGrp="1"/>
          </p:cNvSpPr>
          <p:nvPr>
            <p:ph type="ftr" sz="quarter" idx="10"/>
          </p:nvPr>
        </p:nvSpPr>
        <p:spPr>
          <a:xfrm>
            <a:off x="2886990" y="6237312"/>
            <a:ext cx="3320008" cy="457200"/>
          </a:xfrm>
        </p:spPr>
        <p:txBody>
          <a:bodyPr/>
          <a:lstStyle/>
          <a:p>
            <a:pPr>
              <a:defRPr/>
            </a:pPr>
            <a:r>
              <a:rPr lang="fr-CH" dirty="0" smtClean="0"/>
              <a:t>OREF-Ordre romand des experts fiscaux diplômés - section valaisanne</a:t>
            </a:r>
            <a:endParaRPr lang="en-GB" dirty="0"/>
          </a:p>
        </p:txBody>
      </p:sp>
      <p:pic>
        <p:nvPicPr>
          <p:cNvPr id="1027" name="Picture 3"/>
          <p:cNvPicPr>
            <a:picLocks noGrp="1" noChangeAspect="1" noChangeArrowheads="1"/>
          </p:cNvPicPr>
          <p:nvPr>
            <p:ph idx="1"/>
          </p:nvPr>
        </p:nvPicPr>
        <p:blipFill>
          <a:blip r:embed="rId3" cstate="print"/>
          <a:srcRect l="19600" t="29750" r="42601" b="16001"/>
          <a:stretch>
            <a:fillRect/>
          </a:stretch>
        </p:blipFill>
        <p:spPr bwMode="auto">
          <a:xfrm>
            <a:off x="3530116" y="1916832"/>
            <a:ext cx="1944216" cy="2232245"/>
          </a:xfrm>
          <a:prstGeom prst="rect">
            <a:avLst/>
          </a:prstGeom>
          <a:noFill/>
          <a:ln w="9525">
            <a:noFill/>
            <a:miter lim="800000"/>
            <a:headEnd/>
            <a:tailEnd/>
          </a:ln>
        </p:spPr>
      </p:pic>
      <p:sp>
        <p:nvSpPr>
          <p:cNvPr id="7" name="Titre 1"/>
          <p:cNvSpPr txBox="1">
            <a:spLocks/>
          </p:cNvSpPr>
          <p:nvPr/>
        </p:nvSpPr>
        <p:spPr bwMode="auto">
          <a:xfrm>
            <a:off x="467544" y="4437112"/>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CH" sz="3200" b="1" kern="0" dirty="0">
                <a:solidFill>
                  <a:srgbClr val="FF6600"/>
                </a:solidFill>
                <a:latin typeface="Raleway" panose="020B0003030101060003" pitchFamily="34" charset="0"/>
                <a:ea typeface="+mj-ea"/>
                <a:cs typeface="Arial" pitchFamily="34" charset="0"/>
              </a:rPr>
              <a:t>À </a:t>
            </a:r>
            <a:r>
              <a:rPr kumimoji="0" lang="fr-CH" sz="3200" b="1" i="0" u="none" strike="noStrike" kern="0" cap="none" spc="0" normalizeH="0" baseline="0" noProof="0" dirty="0">
                <a:ln>
                  <a:noFill/>
                </a:ln>
                <a:solidFill>
                  <a:srgbClr val="FF6600"/>
                </a:solidFill>
                <a:effectLst/>
                <a:uLnTx/>
                <a:uFillTx/>
                <a:latin typeface="Raleway" panose="020B0003030101060003" pitchFamily="34" charset="0"/>
                <a:ea typeface="+mj-ea"/>
                <a:cs typeface="Arial" pitchFamily="34" charset="0"/>
              </a:rPr>
              <a:t>disposition en cas de questions.</a:t>
            </a:r>
          </a:p>
          <a:p>
            <a:pPr marL="0" marR="0" lvl="0" indent="0" algn="ctr" defTabSz="914400" rtl="0" eaLnBrk="0" fontAlgn="base" latinLnBrk="0" hangingPunct="0">
              <a:lnSpc>
                <a:spcPct val="100000"/>
              </a:lnSpc>
              <a:spcBef>
                <a:spcPct val="0"/>
              </a:spcBef>
              <a:spcAft>
                <a:spcPct val="0"/>
              </a:spcAft>
              <a:buClrTx/>
              <a:buSzTx/>
              <a:buFontTx/>
              <a:buNone/>
              <a:tabLst/>
              <a:defRPr/>
            </a:pPr>
            <a:r>
              <a:rPr lang="fr-CH" sz="3200" b="1" kern="0" dirty="0">
                <a:solidFill>
                  <a:srgbClr val="FF6600"/>
                </a:solidFill>
                <a:latin typeface="Raleway" panose="020B0003030101060003" pitchFamily="34" charset="0"/>
                <a:ea typeface="+mj-ea"/>
                <a:cs typeface="Arial" pitchFamily="34" charset="0"/>
              </a:rPr>
              <a:t>Bonne soirée.</a:t>
            </a:r>
            <a:endParaRPr kumimoji="0" lang="fr-CH" sz="3200" b="1" i="0" u="none" strike="noStrike" kern="0" cap="none" spc="0" normalizeH="0" baseline="0" noProof="0" dirty="0">
              <a:ln>
                <a:noFill/>
              </a:ln>
              <a:solidFill>
                <a:srgbClr val="FF6600"/>
              </a:solidFill>
              <a:effectLst/>
              <a:uLnTx/>
              <a:uFillTx/>
              <a:latin typeface="Raleway" panose="020B0003030101060003" pitchFamily="34" charset="0"/>
              <a:ea typeface="+mj-ea"/>
              <a:cs typeface="Arial" pitchFamily="34" charset="0"/>
            </a:endParaRPr>
          </a:p>
        </p:txBody>
      </p:sp>
    </p:spTree>
    <p:extLst>
      <p:ext uri="{BB962C8B-B14F-4D97-AF65-F5344CB8AC3E}">
        <p14:creationId xmlns:p14="http://schemas.microsoft.com/office/powerpoint/2010/main" val="224535897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Nouveautés liées au NCS : </a:t>
            </a:r>
            <a:r>
              <a:rPr lang="fr-CH" sz="2700" b="1" dirty="0" smtClean="0">
                <a:solidFill>
                  <a:srgbClr val="FF6600"/>
                </a:solidFill>
                <a:cs typeface="Arial" pitchFamily="34" charset="0"/>
              </a:rPr>
              <a:t>rappel et introduction</a:t>
            </a:r>
            <a:endParaRPr lang="fr-CH" sz="2700" b="1" dirty="0">
              <a:solidFill>
                <a:srgbClr val="FF6600"/>
              </a:solidFill>
              <a:cs typeface="Arial" pitchFamily="34" charset="0"/>
            </a:endParaRPr>
          </a:p>
        </p:txBody>
      </p:sp>
      <p:sp>
        <p:nvSpPr>
          <p:cNvPr id="4100" name="Rectangle 3"/>
          <p:cNvSpPr>
            <a:spLocks noGrp="1" noChangeArrowheads="1"/>
          </p:cNvSpPr>
          <p:nvPr>
            <p:ph type="body" idx="1"/>
          </p:nvPr>
        </p:nvSpPr>
        <p:spPr>
          <a:xfrm>
            <a:off x="251520" y="1752600"/>
            <a:ext cx="8568952" cy="4114800"/>
          </a:xfrm>
        </p:spPr>
        <p:txBody>
          <a:bodyPr/>
          <a:lstStyle/>
          <a:p>
            <a:pPr marL="0" indent="0" eaLnBrk="1" hangingPunct="1">
              <a:buNone/>
            </a:pPr>
            <a:r>
              <a:rPr lang="fr-CH" b="1" dirty="0">
                <a:latin typeface="Raleway" panose="020B0003030101060003" pitchFamily="34" charset="0"/>
                <a:cs typeface="Arial" pitchFamily="34" charset="0"/>
              </a:rPr>
              <a:t>Modifications quant aux salaires </a:t>
            </a:r>
            <a:r>
              <a:rPr lang="fr-CH" b="1" dirty="0" smtClean="0">
                <a:latin typeface="Raleway" panose="020B0003030101060003" pitchFamily="34" charset="0"/>
                <a:cs typeface="Arial" pitchFamily="34" charset="0"/>
              </a:rPr>
              <a:t>– ch 2.3. </a:t>
            </a:r>
            <a:r>
              <a:rPr lang="fr-CH" b="1" dirty="0">
                <a:latin typeface="Raleway" panose="020B0003030101060003" pitchFamily="34" charset="0"/>
                <a:cs typeface="Arial" pitchFamily="34" charset="0"/>
              </a:rPr>
              <a:t>:</a:t>
            </a:r>
          </a:p>
          <a:p>
            <a:pPr eaLnBrk="1" hangingPunct="1">
              <a:buFontTx/>
              <a:buChar char="-"/>
            </a:pPr>
            <a:r>
              <a:rPr lang="fr-CH" dirty="0">
                <a:latin typeface="Raleway" panose="020B0003030101060003" pitchFamily="34" charset="0"/>
                <a:cs typeface="Arial" pitchFamily="34" charset="0"/>
              </a:rPr>
              <a:t>Indemnités pour le trajet du domicile au lieu de </a:t>
            </a:r>
            <a:r>
              <a:rPr lang="fr-CH" dirty="0" smtClean="0">
                <a:latin typeface="Raleway" panose="020B0003030101060003" pitchFamily="34" charset="0"/>
                <a:cs typeface="Arial" pitchFamily="34" charset="0"/>
              </a:rPr>
              <a:t>travail, si l’employeur rembourse à l’employé ses frais de trajets domicile/travail.</a:t>
            </a:r>
            <a:endParaRPr lang="fr-CH" dirty="0">
              <a:latin typeface="Raleway" panose="020B0003030101060003" pitchFamily="34" charset="0"/>
              <a:cs typeface="Arial" pitchFamily="34" charset="0"/>
            </a:endParaRPr>
          </a:p>
          <a:p>
            <a:pPr marL="0" indent="0" eaLnBrk="1" hangingPunct="1">
              <a:buNone/>
            </a:pPr>
            <a:endParaRPr lang="fr-CH" sz="1100" b="1" dirty="0" smtClean="0">
              <a:latin typeface="Raleway" panose="020B0003030101060003" pitchFamily="34" charset="0"/>
              <a:cs typeface="Arial" pitchFamily="34" charset="0"/>
            </a:endParaRPr>
          </a:p>
          <a:p>
            <a:pPr marL="0" indent="0" eaLnBrk="1" hangingPunct="1">
              <a:buNone/>
            </a:pPr>
            <a:r>
              <a:rPr lang="fr-CH" b="1" dirty="0" smtClean="0">
                <a:latin typeface="Raleway" panose="020B0003030101060003" pitchFamily="34" charset="0"/>
                <a:cs typeface="Arial" pitchFamily="34" charset="0"/>
              </a:rPr>
              <a:t>Remplir la case F </a:t>
            </a:r>
            <a:r>
              <a:rPr lang="fr-CH" sz="2000" b="1" dirty="0" smtClean="0">
                <a:latin typeface="Raleway" panose="020B0003030101060003" pitchFamily="34" charset="0"/>
                <a:cs typeface="Arial" pitchFamily="34" charset="0"/>
              </a:rPr>
              <a:t>: </a:t>
            </a:r>
            <a:r>
              <a:rPr lang="fr-CH" dirty="0" smtClean="0">
                <a:latin typeface="Raleway" panose="020B0003030101060003" pitchFamily="34" charset="0"/>
                <a:cs typeface="Arial" pitchFamily="34" charset="0"/>
              </a:rPr>
              <a:t>notamment si mise à disposition d’une voiture de service par l’employeur</a:t>
            </a:r>
            <a:r>
              <a:rPr lang="fr-CH" b="1" dirty="0" smtClean="0">
                <a:latin typeface="Raleway" panose="020B0003030101060003" pitchFamily="34" charset="0"/>
                <a:cs typeface="Arial" pitchFamily="34" charset="0"/>
              </a:rPr>
              <a:t> </a:t>
            </a:r>
          </a:p>
          <a:p>
            <a:pPr marL="0" indent="0" eaLnBrk="1" hangingPunct="1">
              <a:buNone/>
            </a:pPr>
            <a:endParaRPr lang="fr-CH" sz="1100" b="1" dirty="0">
              <a:latin typeface="Raleway" panose="020B0003030101060003" pitchFamily="34" charset="0"/>
              <a:cs typeface="Arial" pitchFamily="34" charset="0"/>
            </a:endParaRPr>
          </a:p>
          <a:p>
            <a:pPr marL="0" indent="0" eaLnBrk="1" hangingPunct="1">
              <a:buNone/>
            </a:pPr>
            <a:r>
              <a:rPr lang="fr-CH" b="1" dirty="0" smtClean="0">
                <a:latin typeface="Raleway" panose="020B0003030101060003" pitchFamily="34" charset="0"/>
                <a:cs typeface="Arial" pitchFamily="34" charset="0"/>
              </a:rPr>
              <a:t>Modifications </a:t>
            </a:r>
            <a:r>
              <a:rPr lang="fr-CH" b="1" dirty="0">
                <a:latin typeface="Raleway" panose="020B0003030101060003" pitchFamily="34" charset="0"/>
                <a:cs typeface="Arial" pitchFamily="34" charset="0"/>
              </a:rPr>
              <a:t>quant à la part privée pour la voiture de service – ch </a:t>
            </a:r>
            <a:r>
              <a:rPr lang="fr-CH" b="1" dirty="0" smtClean="0">
                <a:latin typeface="Raleway" panose="020B0003030101060003" pitchFamily="34" charset="0"/>
                <a:cs typeface="Arial" pitchFamily="34" charset="0"/>
              </a:rPr>
              <a:t>2.2 </a:t>
            </a:r>
            <a:r>
              <a:rPr lang="fr-CH" sz="2000" b="1" dirty="0">
                <a:latin typeface="Raleway" panose="020B0003030101060003" pitchFamily="34" charset="0"/>
                <a:cs typeface="Arial" pitchFamily="34" charset="0"/>
              </a:rPr>
              <a:t>:</a:t>
            </a:r>
          </a:p>
          <a:p>
            <a:pPr eaLnBrk="1" hangingPunct="1">
              <a:buFontTx/>
              <a:buChar char="-"/>
            </a:pPr>
            <a:r>
              <a:rPr lang="fr-CH" dirty="0" smtClean="0">
                <a:latin typeface="Raleway" panose="020B0003030101060003" pitchFamily="34" charset="0"/>
                <a:cs typeface="Arial" pitchFamily="34" charset="0"/>
              </a:rPr>
              <a:t>0,8% </a:t>
            </a:r>
            <a:r>
              <a:rPr lang="fr-CH" dirty="0">
                <a:latin typeface="Raleway" panose="020B0003030101060003" pitchFamily="34" charset="0"/>
                <a:cs typeface="Arial" pitchFamily="34" charset="0"/>
              </a:rPr>
              <a:t>du prix </a:t>
            </a:r>
            <a:r>
              <a:rPr lang="fr-CH" dirty="0" smtClean="0">
                <a:latin typeface="Raleway" panose="020B0003030101060003" pitchFamily="34" charset="0"/>
                <a:cs typeface="Arial" pitchFamily="34" charset="0"/>
              </a:rPr>
              <a:t>d’achat </a:t>
            </a:r>
            <a:r>
              <a:rPr lang="fr-CH" u="sng" dirty="0" smtClean="0">
                <a:latin typeface="Raleway" panose="020B0003030101060003" pitchFamily="34" charset="0"/>
                <a:cs typeface="Arial" pitchFamily="34" charset="0"/>
              </a:rPr>
              <a:t>y.c</a:t>
            </a:r>
            <a:r>
              <a:rPr lang="fr-CH" u="sng" dirty="0">
                <a:latin typeface="Raleway" panose="020B0003030101060003" pitchFamily="34" charset="0"/>
                <a:cs typeface="Arial" pitchFamily="34" charset="0"/>
              </a:rPr>
              <a:t>. tous les équipements spéciaux </a:t>
            </a:r>
            <a:r>
              <a:rPr lang="fr-CH" dirty="0">
                <a:latin typeface="Raleway" panose="020B0003030101060003" pitchFamily="34" charset="0"/>
                <a:cs typeface="Arial" pitchFamily="34" charset="0"/>
              </a:rPr>
              <a:t>(«norme anti-abus</a:t>
            </a:r>
            <a:r>
              <a:rPr lang="fr-CH" dirty="0" smtClean="0">
                <a:latin typeface="Raleway" panose="020B0003030101060003" pitchFamily="34" charset="0"/>
                <a:cs typeface="Arial" pitchFamily="34" charset="0"/>
              </a:rPr>
              <a:t>»)</a:t>
            </a:r>
          </a:p>
          <a:p>
            <a:pPr eaLnBrk="1" hangingPunct="1">
              <a:buFontTx/>
              <a:buChar char="-"/>
            </a:pPr>
            <a:endParaRPr lang="fr-CH" sz="800" dirty="0" smtClean="0">
              <a:latin typeface="Raleway" panose="020B0003030101060003" pitchFamily="34" charset="0"/>
              <a:cs typeface="Arial" pitchFamily="34" charset="0"/>
            </a:endParaRPr>
          </a:p>
          <a:p>
            <a:pPr eaLnBrk="1" hangingPunct="1">
              <a:buFontTx/>
              <a:buChar char="-"/>
            </a:pPr>
            <a:endParaRPr lang="fr-CH" sz="800" dirty="0">
              <a:latin typeface="Raleway" panose="020B0003030101060003" pitchFamily="34" charset="0"/>
              <a:cs typeface="Arial" pitchFamily="34" charset="0"/>
            </a:endParaRPr>
          </a:p>
          <a:p>
            <a:pPr marL="0" indent="0" algn="ctr" eaLnBrk="1" hangingPunct="1">
              <a:buNone/>
            </a:pPr>
            <a:r>
              <a:rPr lang="fr-CH" b="1" dirty="0" smtClean="0">
                <a:solidFill>
                  <a:srgbClr val="FF0000"/>
                </a:solidFill>
                <a:latin typeface="Raleway" panose="020B0003030101060003" pitchFamily="34" charset="0"/>
                <a:cs typeface="Arial" pitchFamily="34" charset="0"/>
              </a:rPr>
              <a:t>RAPPEL : Les </a:t>
            </a:r>
            <a:r>
              <a:rPr lang="fr-CH" b="1" dirty="0">
                <a:solidFill>
                  <a:srgbClr val="FF0000"/>
                </a:solidFill>
                <a:latin typeface="Raleway" panose="020B0003030101060003" pitchFamily="34" charset="0"/>
                <a:cs typeface="Arial" pitchFamily="34" charset="0"/>
              </a:rPr>
              <a:t>frais de transport du domicile au lieu de travail ne sont pas compris dans cette part </a:t>
            </a:r>
            <a:r>
              <a:rPr lang="fr-CH" b="1" dirty="0" smtClean="0">
                <a:solidFill>
                  <a:srgbClr val="FF0000"/>
                </a:solidFill>
                <a:latin typeface="Raleway" panose="020B0003030101060003" pitchFamily="34" charset="0"/>
                <a:cs typeface="Arial" pitchFamily="34" charset="0"/>
              </a:rPr>
              <a:t>privée et ne sont donc pas déductibles à titre de dépenses professionnelles.</a:t>
            </a:r>
            <a:endParaRPr lang="fr-CH" dirty="0">
              <a:latin typeface="Arial" pitchFamily="34" charset="0"/>
              <a:cs typeface="Arial" pitchFamily="34" charset="0"/>
            </a:endParaRPr>
          </a:p>
          <a:p>
            <a:pPr eaLnBrk="1" hangingPunct="1">
              <a:buNone/>
            </a:pPr>
            <a:r>
              <a:rPr lang="fr-CH" sz="2400" dirty="0">
                <a:latin typeface="Arial" pitchFamily="34" charset="0"/>
                <a:cs typeface="Arial" pitchFamily="34" charset="0"/>
              </a:rPr>
              <a:t>		</a:t>
            </a:r>
          </a:p>
          <a:p>
            <a:pPr eaLnBrk="1" hangingPunct="1">
              <a:buFontTx/>
              <a:buNone/>
            </a:pPr>
            <a:endParaRPr lang="fr-CH" sz="2400" dirty="0"/>
          </a:p>
        </p:txBody>
      </p:sp>
      <p:sp>
        <p:nvSpPr>
          <p:cNvPr id="7" name="Espace réservé du pied de page 3"/>
          <p:cNvSpPr>
            <a:spLocks noGrp="1"/>
          </p:cNvSpPr>
          <p:nvPr>
            <p:ph type="ftr" sz="quarter" idx="10"/>
          </p:nvPr>
        </p:nvSpPr>
        <p:spPr>
          <a:xfrm>
            <a:off x="3124200" y="6324600"/>
            <a:ext cx="2895600" cy="457200"/>
          </a:xfrm>
          <a:noFill/>
        </p:spPr>
        <p:txBody>
          <a:bodyPr/>
          <a:lstStyle/>
          <a:p>
            <a:r>
              <a:rPr lang="fr-CH" sz="1050" dirty="0" smtClean="0">
                <a:latin typeface="Raleway" panose="020B0003030101060003" pitchFamily="34" charset="0"/>
              </a:rPr>
              <a:t>OREF-Ordre romand des experts fiscaux diplômés - section valaisanne</a:t>
            </a:r>
            <a:endParaRPr lang="en-GB" sz="1050" dirty="0">
              <a:latin typeface="Raleway" panose="020B0003030101060003" pitchFamily="34" charset="0"/>
            </a:endParaRPr>
          </a:p>
        </p:txBody>
      </p:sp>
    </p:spTree>
    <p:extLst>
      <p:ext uri="{BB962C8B-B14F-4D97-AF65-F5344CB8AC3E}">
        <p14:creationId xmlns:p14="http://schemas.microsoft.com/office/powerpoint/2010/main" val="417521002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pied de page 3"/>
          <p:cNvSpPr>
            <a:spLocks noGrp="1"/>
          </p:cNvSpPr>
          <p:nvPr>
            <p:ph type="ftr" sz="quarter" idx="10"/>
          </p:nvPr>
        </p:nvSpPr>
        <p:spPr>
          <a:xfrm>
            <a:off x="2910409" y="6316662"/>
            <a:ext cx="3320008" cy="457200"/>
          </a:xfrm>
          <a:noFill/>
        </p:spPr>
        <p:txBody>
          <a:bodyPr/>
          <a:lstStyle/>
          <a:p>
            <a:r>
              <a:rPr lang="en-GB" dirty="0">
                <a:latin typeface="Raleway" panose="020B0003030101060003" pitchFamily="34" charset="0"/>
              </a:rPr>
              <a:t>OREF-Ordre romand des experts fiscaux diplômés - section valaisanne</a:t>
            </a:r>
            <a:endParaRPr lang="en-GB" dirty="0"/>
          </a:p>
        </p:txBody>
      </p:sp>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Nouveautés liées au NCS : rappel et introduction</a:t>
            </a:r>
          </a:p>
        </p:txBody>
      </p:sp>
      <p:sp>
        <p:nvSpPr>
          <p:cNvPr id="4100" name="Rectangle 3"/>
          <p:cNvSpPr>
            <a:spLocks noGrp="1" noChangeArrowheads="1"/>
          </p:cNvSpPr>
          <p:nvPr>
            <p:ph type="body" idx="1"/>
          </p:nvPr>
        </p:nvSpPr>
        <p:spPr>
          <a:xfrm>
            <a:off x="251520" y="1752600"/>
            <a:ext cx="8280920" cy="4114800"/>
          </a:xfrm>
        </p:spPr>
        <p:txBody>
          <a:bodyPr/>
          <a:lstStyle/>
          <a:p>
            <a:pPr marL="0" indent="0" eaLnBrk="1" hangingPunct="1">
              <a:buNone/>
            </a:pPr>
            <a:r>
              <a:rPr lang="fr-CH" b="1" dirty="0">
                <a:latin typeface="Raleway" panose="020B0003030101060003" pitchFamily="34" charset="0"/>
                <a:cs typeface="Arial" pitchFamily="34" charset="0"/>
              </a:rPr>
              <a:t>Modifications quant à la contribution au perfectionnement – </a:t>
            </a:r>
            <a:r>
              <a:rPr lang="fr-CH" sz="1500" b="1" dirty="0">
                <a:latin typeface="Raleway" panose="020B0003030101060003" pitchFamily="34" charset="0"/>
                <a:cs typeface="Arial" pitchFamily="34" charset="0"/>
              </a:rPr>
              <a:t>ch. 13.3 </a:t>
            </a:r>
            <a:r>
              <a:rPr lang="fr-CH" b="1" dirty="0">
                <a:latin typeface="Raleway" panose="020B0003030101060003" pitchFamily="34" charset="0"/>
                <a:cs typeface="Arial" pitchFamily="34" charset="0"/>
              </a:rPr>
              <a:t>:</a:t>
            </a:r>
          </a:p>
          <a:p>
            <a:pPr eaLnBrk="1" hangingPunct="1">
              <a:buFontTx/>
              <a:buChar char="-"/>
            </a:pPr>
            <a:r>
              <a:rPr lang="fr-CH" dirty="0">
                <a:latin typeface="Raleway" panose="020B0003030101060003" pitchFamily="34" charset="0"/>
                <a:cs typeface="Arial" pitchFamily="34" charset="0"/>
              </a:rPr>
              <a:t>À déclarer : paiement de l’employeur directement à l’employé et/ou montant remboursé à l’employé pour des factures établies à son nom.</a:t>
            </a:r>
          </a:p>
          <a:p>
            <a:pPr eaLnBrk="1" hangingPunct="1">
              <a:buFontTx/>
              <a:buChar char="-"/>
            </a:pPr>
            <a:r>
              <a:rPr lang="fr-CH" dirty="0">
                <a:latin typeface="Raleway" panose="020B0003030101060003" pitchFamily="34" charset="0"/>
                <a:cs typeface="Arial" pitchFamily="34" charset="0"/>
              </a:rPr>
              <a:t>En cas de paiement de l’employeur à l’institut de formation, rien à </a:t>
            </a:r>
            <a:r>
              <a:rPr lang="fr-CH" dirty="0" smtClean="0">
                <a:latin typeface="Raleway" panose="020B0003030101060003" pitchFamily="34" charset="0"/>
                <a:cs typeface="Arial" pitchFamily="34" charset="0"/>
              </a:rPr>
              <a:t>indiquer </a:t>
            </a:r>
            <a:r>
              <a:rPr lang="fr-CH" dirty="0" smtClean="0">
                <a:latin typeface="Raleway" panose="020B0003030101060003" pitchFamily="34" charset="0"/>
                <a:cs typeface="Arial" pitchFamily="34" charset="0"/>
                <a:sym typeface="Wingdings" panose="05000000000000000000" pitchFamily="2" charset="2"/>
              </a:rPr>
              <a:t></a:t>
            </a:r>
            <a:r>
              <a:rPr lang="fr-CH" dirty="0" smtClean="0">
                <a:latin typeface="Raleway" panose="020B0003030101060003" pitchFamily="34" charset="0"/>
                <a:cs typeface="Arial" pitchFamily="34" charset="0"/>
              </a:rPr>
              <a:t> </a:t>
            </a:r>
            <a:r>
              <a:rPr lang="fr-CH" dirty="0">
                <a:latin typeface="Raleway" panose="020B0003030101060003" pitchFamily="34" charset="0"/>
                <a:cs typeface="Arial" pitchFamily="34" charset="0"/>
              </a:rPr>
              <a:t>facture directement au nom de l’employeur.</a:t>
            </a:r>
          </a:p>
          <a:p>
            <a:pPr marL="0" indent="0" eaLnBrk="1" hangingPunct="1">
              <a:buNone/>
            </a:pPr>
            <a:endParaRPr lang="fr-CH" dirty="0">
              <a:latin typeface="Raleway" panose="020B0003030101060003" pitchFamily="34" charset="0"/>
              <a:cs typeface="Arial" pitchFamily="34" charset="0"/>
            </a:endParaRPr>
          </a:p>
          <a:p>
            <a:pPr marL="0" indent="0" eaLnBrk="1" hangingPunct="1">
              <a:buNone/>
            </a:pPr>
            <a:r>
              <a:rPr lang="fr-CH" b="1" dirty="0">
                <a:latin typeface="Raleway" panose="020B0003030101060003" pitchFamily="34" charset="0"/>
                <a:cs typeface="Arial" pitchFamily="34" charset="0"/>
              </a:rPr>
              <a:t>Modifications quant aux autres prestations salariales accessoires – </a:t>
            </a:r>
            <a:r>
              <a:rPr lang="fr-CH" sz="1500" b="1" dirty="0">
                <a:latin typeface="Raleway" panose="020B0003030101060003" pitchFamily="34" charset="0"/>
                <a:cs typeface="Arial" pitchFamily="34" charset="0"/>
              </a:rPr>
              <a:t>ch. 14 </a:t>
            </a:r>
            <a:r>
              <a:rPr lang="fr-CH" b="1" dirty="0">
                <a:latin typeface="Raleway" panose="020B0003030101060003" pitchFamily="34" charset="0"/>
                <a:cs typeface="Arial" pitchFamily="34" charset="0"/>
              </a:rPr>
              <a:t>:</a:t>
            </a:r>
          </a:p>
          <a:p>
            <a:pPr eaLnBrk="1" hangingPunct="1">
              <a:buFontTx/>
              <a:buChar char="-"/>
            </a:pPr>
            <a:r>
              <a:rPr lang="fr-CH" dirty="0">
                <a:latin typeface="Raleway" panose="020B0003030101060003" pitchFamily="34" charset="0"/>
                <a:cs typeface="Arial" pitchFamily="34" charset="0"/>
              </a:rPr>
              <a:t>«…les avantages accordés aux employés </a:t>
            </a:r>
            <a:r>
              <a:rPr lang="fr-CH" u="sng" dirty="0">
                <a:latin typeface="Raleway" panose="020B0003030101060003" pitchFamily="34" charset="0"/>
                <a:cs typeface="Arial" pitchFamily="34" charset="0"/>
              </a:rPr>
              <a:t>en faveur de leurs proches </a:t>
            </a:r>
            <a:r>
              <a:rPr lang="fr-CH" dirty="0">
                <a:latin typeface="Raleway" panose="020B0003030101060003" pitchFamily="34" charset="0"/>
                <a:cs typeface="Arial" pitchFamily="34" charset="0"/>
              </a:rPr>
              <a:t>doivent être déclarés sous ch. 2.3</a:t>
            </a:r>
            <a:r>
              <a:rPr lang="fr-CH" dirty="0" smtClean="0">
                <a:latin typeface="Raleway" panose="020B0003030101060003" pitchFamily="34" charset="0"/>
                <a:cs typeface="Arial" pitchFamily="34" charset="0"/>
              </a:rPr>
              <a:t>.»</a:t>
            </a:r>
          </a:p>
          <a:p>
            <a:pPr eaLnBrk="1" hangingPunct="1">
              <a:buFontTx/>
              <a:buChar char="-"/>
            </a:pPr>
            <a:endParaRPr lang="fr-CH" b="1" dirty="0">
              <a:latin typeface="Raleway" panose="020B0003030101060003" pitchFamily="34" charset="0"/>
              <a:cs typeface="Arial" pitchFamily="34" charset="0"/>
            </a:endParaRPr>
          </a:p>
          <a:p>
            <a:pPr marL="0" indent="0" eaLnBrk="1" hangingPunct="1">
              <a:buNone/>
            </a:pPr>
            <a:r>
              <a:rPr lang="fr-CH" b="1" dirty="0" smtClean="0">
                <a:latin typeface="Raleway" panose="020B0003030101060003" pitchFamily="34" charset="0"/>
                <a:cs typeface="Arial" pitchFamily="34" charset="0"/>
              </a:rPr>
              <a:t>Pour connaître l’intégralité des modifications du NCS</a:t>
            </a:r>
            <a:r>
              <a:rPr lang="fr-CH" sz="1500" b="1" dirty="0" smtClean="0">
                <a:latin typeface="Raleway" panose="020B0003030101060003" pitchFamily="34" charset="0"/>
                <a:cs typeface="Arial" pitchFamily="34" charset="0"/>
              </a:rPr>
              <a:t> </a:t>
            </a:r>
            <a:r>
              <a:rPr lang="fr-CH" b="1" dirty="0" smtClean="0">
                <a:latin typeface="Raleway" panose="020B0003030101060003" pitchFamily="34" charset="0"/>
                <a:cs typeface="Arial" pitchFamily="34" charset="0"/>
              </a:rPr>
              <a:t>: </a:t>
            </a:r>
            <a:r>
              <a:rPr lang="fr-CH" dirty="0" smtClean="0">
                <a:latin typeface="Raleway" panose="020B0003030101060003" pitchFamily="34" charset="0"/>
                <a:cs typeface="Arial" pitchFamily="34" charset="0"/>
              </a:rPr>
              <a:t>se référer au document établi par la CSI et figurant en annexe.</a:t>
            </a:r>
            <a:endParaRPr lang="fr-CH" dirty="0">
              <a:latin typeface="Raleway" panose="020B0003030101060003" pitchFamily="34" charset="0"/>
              <a:cs typeface="Arial" pitchFamily="34" charset="0"/>
            </a:endParaRPr>
          </a:p>
          <a:p>
            <a:pPr eaLnBrk="1" hangingPunct="1">
              <a:buFontTx/>
              <a:buChar char="-"/>
            </a:pPr>
            <a:endParaRPr lang="fr-CH" b="1" dirty="0">
              <a:latin typeface="Arial" pitchFamily="34" charset="0"/>
              <a:cs typeface="Arial" pitchFamily="34" charset="0"/>
            </a:endParaRPr>
          </a:p>
          <a:p>
            <a:pPr marL="0" indent="0" eaLnBrk="1" hangingPunct="1">
              <a:buNone/>
            </a:pPr>
            <a:endParaRPr lang="fr-CH" sz="2000" b="1" dirty="0">
              <a:latin typeface="Arial" pitchFamily="34" charset="0"/>
              <a:cs typeface="Arial" pitchFamily="34" charset="0"/>
            </a:endParaRPr>
          </a:p>
          <a:p>
            <a:pPr marL="0" indent="0" eaLnBrk="1" hangingPunct="1">
              <a:buNone/>
            </a:pPr>
            <a:endParaRPr lang="fr-CH" sz="2000" b="1" dirty="0">
              <a:latin typeface="Arial" pitchFamily="34" charset="0"/>
              <a:cs typeface="Arial" pitchFamily="34" charset="0"/>
            </a:endParaRPr>
          </a:p>
          <a:p>
            <a:pPr marL="0" indent="0" eaLnBrk="1" hangingPunct="1">
              <a:buNone/>
            </a:pPr>
            <a:endParaRPr lang="fr-CH" sz="2200" dirty="0">
              <a:latin typeface="Arial" pitchFamily="34" charset="0"/>
              <a:cs typeface="Arial" pitchFamily="34" charset="0"/>
            </a:endParaRPr>
          </a:p>
          <a:p>
            <a:pPr eaLnBrk="1" hangingPunct="1">
              <a:buNone/>
            </a:pPr>
            <a:r>
              <a:rPr lang="fr-CH" sz="2400" dirty="0">
                <a:latin typeface="Arial" pitchFamily="34" charset="0"/>
                <a:cs typeface="Arial" pitchFamily="34" charset="0"/>
              </a:rPr>
              <a:t>		</a:t>
            </a:r>
          </a:p>
          <a:p>
            <a:pPr lvl="1" eaLnBrk="1" hangingPunct="1">
              <a:buFontTx/>
              <a:buAutoNum type="arabicPeriod"/>
            </a:pPr>
            <a:endParaRPr lang="fr-CH" sz="2200" dirty="0"/>
          </a:p>
          <a:p>
            <a:pPr eaLnBrk="1" hangingPunct="1">
              <a:buFontTx/>
              <a:buNone/>
            </a:pPr>
            <a:r>
              <a:rPr lang="fr-FR" sz="2400" dirty="0"/>
              <a:t>	</a:t>
            </a:r>
            <a:endParaRPr lang="fr-CH" sz="2400" dirty="0"/>
          </a:p>
        </p:txBody>
      </p:sp>
    </p:spTree>
    <p:extLst>
      <p:ext uri="{BB962C8B-B14F-4D97-AF65-F5344CB8AC3E}">
        <p14:creationId xmlns:p14="http://schemas.microsoft.com/office/powerpoint/2010/main" val="153349082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Nouveautés liées au NCS : rappel et introduction</a:t>
            </a:r>
          </a:p>
        </p:txBody>
      </p:sp>
      <p:sp>
        <p:nvSpPr>
          <p:cNvPr id="4100" name="Rectangle 3"/>
          <p:cNvSpPr>
            <a:spLocks noGrp="1" noChangeArrowheads="1"/>
          </p:cNvSpPr>
          <p:nvPr>
            <p:ph type="body" idx="1"/>
          </p:nvPr>
        </p:nvSpPr>
        <p:spPr>
          <a:xfrm>
            <a:off x="323528" y="1556792"/>
            <a:ext cx="8424936" cy="4680520"/>
          </a:xfrm>
        </p:spPr>
        <p:txBody>
          <a:bodyPr/>
          <a:lstStyle/>
          <a:p>
            <a:pPr marL="0" indent="0" eaLnBrk="1" hangingPunct="1">
              <a:buNone/>
            </a:pPr>
            <a:r>
              <a:rPr lang="fr-CH" sz="1400" b="1" dirty="0">
                <a:latin typeface="Raleway" panose="020B0003030101060003" pitchFamily="34" charset="0"/>
                <a:cs typeface="Arial" pitchFamily="34" charset="0"/>
              </a:rPr>
              <a:t>Le certificat de salaire n’est pas complété (art. 174 LIFD – </a:t>
            </a:r>
            <a:r>
              <a:rPr lang="fr-CH" sz="1400" b="1" dirty="0">
                <a:solidFill>
                  <a:srgbClr val="FF0000"/>
                </a:solidFill>
                <a:latin typeface="Raleway" panose="020B0003030101060003" pitchFamily="34" charset="0"/>
                <a:cs typeface="Arial" pitchFamily="34" charset="0"/>
              </a:rPr>
              <a:t>violation d’obligation de procédure</a:t>
            </a:r>
            <a:r>
              <a:rPr lang="fr-CH" sz="1400" b="1" dirty="0">
                <a:latin typeface="Raleway" panose="020B0003030101060003" pitchFamily="34" charset="0"/>
                <a:cs typeface="Arial" pitchFamily="34" charset="0"/>
              </a:rPr>
              <a:t>) :</a:t>
            </a:r>
          </a:p>
          <a:p>
            <a:pPr eaLnBrk="1" hangingPunct="1">
              <a:buFontTx/>
              <a:buChar char="-"/>
            </a:pPr>
            <a:r>
              <a:rPr lang="fr-CH" sz="1300" dirty="0">
                <a:latin typeface="Raleway" panose="020B0003030101060003" pitchFamily="34" charset="0"/>
                <a:cs typeface="Arial" pitchFamily="34" charset="0"/>
              </a:rPr>
              <a:t>amende jusqu’à CHF 1’000</a:t>
            </a:r>
            <a:r>
              <a:rPr lang="fr-CH" sz="1300" dirty="0" smtClean="0">
                <a:latin typeface="Raleway" panose="020B0003030101060003" pitchFamily="34" charset="0"/>
                <a:cs typeface="Arial" pitchFamily="34" charset="0"/>
              </a:rPr>
              <a:t>.-, </a:t>
            </a:r>
            <a:r>
              <a:rPr lang="fr-CH" sz="1300" dirty="0">
                <a:latin typeface="Raleway" panose="020B0003030101060003" pitchFamily="34" charset="0"/>
                <a:cs typeface="Arial" pitchFamily="34" charset="0"/>
              </a:rPr>
              <a:t>dans les cas graves ou en cas de récidive jusqu’à CHF 10’000.- ;</a:t>
            </a:r>
          </a:p>
          <a:p>
            <a:pPr eaLnBrk="1" hangingPunct="1">
              <a:buFontTx/>
              <a:buChar char="-"/>
            </a:pPr>
            <a:r>
              <a:rPr lang="fr-CH" sz="1300" dirty="0">
                <a:latin typeface="Raleway" panose="020B0003030101060003" pitchFamily="34" charset="0"/>
                <a:cs typeface="Arial" pitchFamily="34" charset="0"/>
              </a:rPr>
              <a:t>délit spécial, c.-à-d. que seul l’employeur est amendé (si une fiduciaire ne remplit pas les certificats de salaire malgré un mandat : pas d’amende, délit spécial</a:t>
            </a:r>
            <a:r>
              <a:rPr lang="fr-CH" sz="1300" dirty="0" smtClean="0">
                <a:latin typeface="Raleway" panose="020B0003030101060003" pitchFamily="34" charset="0"/>
                <a:cs typeface="Arial" pitchFamily="34" charset="0"/>
              </a:rPr>
              <a:t>).</a:t>
            </a:r>
          </a:p>
          <a:p>
            <a:pPr eaLnBrk="1" hangingPunct="1">
              <a:buFontTx/>
              <a:buChar char="-"/>
            </a:pPr>
            <a:endParaRPr lang="fr-CH" sz="900" b="1" dirty="0">
              <a:latin typeface="Raleway" panose="020B0003030101060003" pitchFamily="34" charset="0"/>
              <a:cs typeface="Arial" pitchFamily="34" charset="0"/>
            </a:endParaRPr>
          </a:p>
          <a:p>
            <a:pPr marL="0" indent="0" eaLnBrk="1" hangingPunct="1">
              <a:buNone/>
            </a:pPr>
            <a:r>
              <a:rPr lang="fr-CH" sz="1400" b="1" dirty="0">
                <a:latin typeface="Raleway" panose="020B0003030101060003" pitchFamily="34" charset="0"/>
                <a:cs typeface="Arial" pitchFamily="34" charset="0"/>
              </a:rPr>
              <a:t>Le certificat de salaire n’est pas complété correctement </a:t>
            </a:r>
            <a:r>
              <a:rPr lang="fr-CH" sz="1400" b="1" dirty="0" smtClean="0">
                <a:latin typeface="Raleway" panose="020B0003030101060003" pitchFamily="34" charset="0"/>
                <a:cs typeface="Arial" pitchFamily="34" charset="0"/>
              </a:rPr>
              <a:t>: </a:t>
            </a:r>
            <a:r>
              <a:rPr lang="fr-CH" sz="1400" b="1" dirty="0" smtClean="0">
                <a:solidFill>
                  <a:srgbClr val="FF0000"/>
                </a:solidFill>
                <a:latin typeface="Raleway" panose="020B0003030101060003" pitchFamily="34" charset="0"/>
                <a:cs typeface="Arial" pitchFamily="34" charset="0"/>
              </a:rPr>
              <a:t>soustraction fiscale</a:t>
            </a:r>
            <a:endParaRPr lang="fr-CH" sz="1400" i="1" dirty="0">
              <a:latin typeface="Raleway" panose="020B0003030101060003" pitchFamily="34" charset="0"/>
              <a:cs typeface="Arial" pitchFamily="34" charset="0"/>
            </a:endParaRPr>
          </a:p>
          <a:p>
            <a:pPr eaLnBrk="1" hangingPunct="1">
              <a:buFontTx/>
              <a:buChar char="-"/>
            </a:pPr>
            <a:r>
              <a:rPr lang="fr-CH" sz="1300" dirty="0" smtClean="0">
                <a:latin typeface="Raleway" panose="020B0003030101060003" pitchFamily="34" charset="0"/>
                <a:cs typeface="Arial" pitchFamily="34" charset="0"/>
              </a:rPr>
              <a:t>en </a:t>
            </a:r>
            <a:r>
              <a:rPr lang="fr-CH" sz="1300" dirty="0">
                <a:latin typeface="Raleway" panose="020B0003030101060003" pitchFamily="34" charset="0"/>
                <a:cs typeface="Arial" pitchFamily="34" charset="0"/>
              </a:rPr>
              <a:t>cas de taxation </a:t>
            </a:r>
            <a:r>
              <a:rPr lang="fr-CH" sz="1300" i="1" dirty="0">
                <a:latin typeface="Raleway" panose="020B0003030101060003" pitchFamily="34" charset="0"/>
                <a:cs typeface="Arial" pitchFamily="34" charset="0"/>
              </a:rPr>
              <a:t>définitive</a:t>
            </a:r>
            <a:r>
              <a:rPr lang="fr-CH" sz="1300" dirty="0">
                <a:latin typeface="Raleway" panose="020B0003030101060003" pitchFamily="34" charset="0"/>
                <a:cs typeface="Arial" pitchFamily="34" charset="0"/>
              </a:rPr>
              <a:t> :</a:t>
            </a:r>
          </a:p>
          <a:p>
            <a:pPr lvl="1" eaLnBrk="1" hangingPunct="1">
              <a:buFontTx/>
              <a:buChar char="-"/>
            </a:pPr>
            <a:r>
              <a:rPr lang="fr-CH" sz="1200" dirty="0">
                <a:latin typeface="Raleway" panose="020B0003030101060003" pitchFamily="34" charset="0"/>
                <a:cs typeface="Arial" pitchFamily="34" charset="0"/>
              </a:rPr>
              <a:t>rappel d’impôt + intérêts moratoires chez employé ;</a:t>
            </a:r>
          </a:p>
          <a:p>
            <a:pPr lvl="1" eaLnBrk="1" hangingPunct="1">
              <a:buFontTx/>
              <a:buChar char="-"/>
            </a:pPr>
            <a:r>
              <a:rPr lang="fr-CH" sz="1200" dirty="0">
                <a:latin typeface="Raleway" panose="020B0003030101060003" pitchFamily="34" charset="0"/>
                <a:cs typeface="Arial" pitchFamily="34" charset="0"/>
              </a:rPr>
              <a:t>év. amende pour soustraction consommée chez employé ;</a:t>
            </a:r>
          </a:p>
          <a:p>
            <a:pPr lvl="1" eaLnBrk="1" hangingPunct="1">
              <a:buFontTx/>
              <a:buChar char="-"/>
            </a:pPr>
            <a:r>
              <a:rPr lang="fr-CH" sz="1200" dirty="0">
                <a:latin typeface="Raleway" panose="020B0003030101060003" pitchFamily="34" charset="0"/>
                <a:cs typeface="Arial" pitchFamily="34" charset="0"/>
              </a:rPr>
              <a:t>vérification de la participation de la fiduciaire et employeur (art. 177 </a:t>
            </a:r>
            <a:r>
              <a:rPr lang="fr-CH" sz="1200" dirty="0" smtClean="0">
                <a:latin typeface="Raleway" panose="020B0003030101060003" pitchFamily="34" charset="0"/>
                <a:cs typeface="Arial" pitchFamily="34" charset="0"/>
              </a:rPr>
              <a:t>LIFD et 205 LF).</a:t>
            </a:r>
            <a:endParaRPr lang="fr-CH" sz="1200" dirty="0">
              <a:latin typeface="Raleway" panose="020B0003030101060003" pitchFamily="34" charset="0"/>
              <a:cs typeface="Arial" pitchFamily="34" charset="0"/>
            </a:endParaRPr>
          </a:p>
          <a:p>
            <a:pPr marL="361950" lvl="1" indent="-361950" eaLnBrk="1" hangingPunct="1">
              <a:buFontTx/>
              <a:buChar char="-"/>
            </a:pPr>
            <a:r>
              <a:rPr lang="fr-CH" sz="1300" dirty="0">
                <a:latin typeface="Raleway" panose="020B0003030101060003" pitchFamily="34" charset="0"/>
                <a:ea typeface="+mn-ea"/>
                <a:cs typeface="Arial" pitchFamily="34" charset="0"/>
              </a:rPr>
              <a:t>en cas de taxation </a:t>
            </a:r>
            <a:r>
              <a:rPr lang="fr-CH" sz="1300" i="1" dirty="0">
                <a:latin typeface="Raleway" panose="020B0003030101060003" pitchFamily="34" charset="0"/>
                <a:ea typeface="+mn-ea"/>
                <a:cs typeface="Arial" pitchFamily="34" charset="0"/>
              </a:rPr>
              <a:t>non définitive </a:t>
            </a:r>
            <a:r>
              <a:rPr lang="fr-CH" sz="1300" dirty="0">
                <a:latin typeface="Raleway" panose="020B0003030101060003" pitchFamily="34" charset="0"/>
                <a:ea typeface="+mn-ea"/>
                <a:cs typeface="Arial" pitchFamily="34" charset="0"/>
              </a:rPr>
              <a:t>:</a:t>
            </a:r>
          </a:p>
          <a:p>
            <a:pPr marL="762000" lvl="2" indent="-361950" eaLnBrk="1" hangingPunct="1">
              <a:buFontTx/>
              <a:buChar char="-"/>
            </a:pPr>
            <a:r>
              <a:rPr lang="fr-CH" sz="1200" dirty="0">
                <a:latin typeface="Raleway" panose="020B0003030101060003" pitchFamily="34" charset="0"/>
                <a:ea typeface="+mn-ea"/>
                <a:cs typeface="Arial" pitchFamily="34" charset="0"/>
              </a:rPr>
              <a:t>év. amende pour tentative de soustraction d’impôt + intérêts moratoires chez employé ;</a:t>
            </a:r>
          </a:p>
          <a:p>
            <a:pPr marL="762000" lvl="2" indent="-361950" eaLnBrk="1" hangingPunct="1">
              <a:buFontTx/>
              <a:buChar char="-"/>
            </a:pPr>
            <a:r>
              <a:rPr lang="fr-CH" sz="1200" dirty="0" smtClean="0">
                <a:latin typeface="Raleway" panose="020B0003030101060003" pitchFamily="34" charset="0"/>
                <a:ea typeface="+mn-ea"/>
                <a:cs typeface="Arial" pitchFamily="34" charset="0"/>
              </a:rPr>
              <a:t>vérification </a:t>
            </a:r>
            <a:r>
              <a:rPr lang="fr-CH" sz="1200" dirty="0">
                <a:latin typeface="Raleway" panose="020B0003030101060003" pitchFamily="34" charset="0"/>
                <a:ea typeface="+mn-ea"/>
                <a:cs typeface="Arial" pitchFamily="34" charset="0"/>
              </a:rPr>
              <a:t>de la participation de la fiduciaire et l’employeur (art. 177 </a:t>
            </a:r>
            <a:r>
              <a:rPr lang="fr-CH" sz="1200" dirty="0" smtClean="0">
                <a:latin typeface="Raleway" panose="020B0003030101060003" pitchFamily="34" charset="0"/>
                <a:ea typeface="+mn-ea"/>
                <a:cs typeface="Arial" pitchFamily="34" charset="0"/>
              </a:rPr>
              <a:t>LIFD et 205 LF).</a:t>
            </a:r>
          </a:p>
          <a:p>
            <a:pPr marL="762000" lvl="2" indent="-361950" eaLnBrk="1" hangingPunct="1">
              <a:buFontTx/>
              <a:buChar char="-"/>
            </a:pPr>
            <a:endParaRPr lang="fr-CH" sz="900" dirty="0" smtClean="0">
              <a:latin typeface="Raleway" panose="020B0003030101060003" pitchFamily="34" charset="0"/>
              <a:ea typeface="+mn-ea"/>
              <a:cs typeface="Arial" pitchFamily="34" charset="0"/>
            </a:endParaRPr>
          </a:p>
          <a:p>
            <a:pPr marL="0" indent="0" eaLnBrk="1" hangingPunct="1">
              <a:buNone/>
            </a:pPr>
            <a:r>
              <a:rPr lang="fr-CH" sz="1400" b="1" dirty="0" smtClean="0">
                <a:latin typeface="Raleway" panose="020B0003030101060003" pitchFamily="34" charset="0"/>
                <a:cs typeface="Arial" pitchFamily="34" charset="0"/>
              </a:rPr>
              <a:t>Usage de faux (art. 186 LIFD) : </a:t>
            </a:r>
            <a:r>
              <a:rPr lang="fr-CH" sz="1400" b="1" dirty="0" smtClean="0">
                <a:solidFill>
                  <a:srgbClr val="FF0000"/>
                </a:solidFill>
                <a:latin typeface="Raleway" panose="020B0003030101060003" pitchFamily="34" charset="0"/>
                <a:cs typeface="Arial" pitchFamily="34" charset="0"/>
              </a:rPr>
              <a:t>fraude fiscale</a:t>
            </a:r>
          </a:p>
          <a:p>
            <a:pPr eaLnBrk="1" hangingPunct="1">
              <a:buFontTx/>
              <a:buChar char="-"/>
            </a:pPr>
            <a:r>
              <a:rPr lang="fr-CH" sz="1300" dirty="0" smtClean="0">
                <a:latin typeface="Raleway" panose="020B0003030101060003" pitchFamily="34" charset="0"/>
                <a:cs typeface="Arial" pitchFamily="34" charset="0"/>
              </a:rPr>
              <a:t>le </a:t>
            </a:r>
            <a:r>
              <a:rPr lang="fr-CH" sz="1300" dirty="0">
                <a:latin typeface="Raleway" panose="020B0003030101060003" pitchFamily="34" charset="0"/>
                <a:cs typeface="Arial" pitchFamily="34" charset="0"/>
              </a:rPr>
              <a:t>certificat de salaire constitue un </a:t>
            </a:r>
            <a:r>
              <a:rPr lang="fr-CH" sz="1300" dirty="0" smtClean="0">
                <a:latin typeface="Raleway" panose="020B0003030101060003" pitchFamily="34" charset="0"/>
                <a:cs typeface="Arial" pitchFamily="34" charset="0"/>
              </a:rPr>
              <a:t>titre au sens de l’art. 110 al.4 CP </a:t>
            </a:r>
            <a:r>
              <a:rPr lang="fr-CH" sz="1300" dirty="0">
                <a:latin typeface="Raleway" panose="020B0003030101060003" pitchFamily="34" charset="0"/>
                <a:cs typeface="Arial" pitchFamily="34" charset="0"/>
              </a:rPr>
              <a:t>;</a:t>
            </a:r>
          </a:p>
          <a:p>
            <a:pPr eaLnBrk="1" hangingPunct="1">
              <a:buFontTx/>
              <a:buChar char="-"/>
            </a:pPr>
            <a:r>
              <a:rPr lang="fr-CH" sz="1300" dirty="0">
                <a:latin typeface="Raleway" panose="020B0003030101060003" pitchFamily="34" charset="0"/>
                <a:cs typeface="Arial" pitchFamily="34" charset="0"/>
              </a:rPr>
              <a:t>personnes impliquées : employeur, employé et mandataire (fiduciaire</a:t>
            </a:r>
            <a:r>
              <a:rPr lang="fr-CH" sz="1300" dirty="0" smtClean="0">
                <a:latin typeface="Raleway" panose="020B0003030101060003" pitchFamily="34" charset="0"/>
                <a:cs typeface="Arial" pitchFamily="34" charset="0"/>
              </a:rPr>
              <a:t>). </a:t>
            </a:r>
            <a:r>
              <a:rPr lang="fr-CH" sz="1300" dirty="0">
                <a:latin typeface="Raleway" panose="020B0003030101060003" pitchFamily="34" charset="0"/>
                <a:cs typeface="Arial" pitchFamily="34" charset="0"/>
              </a:rPr>
              <a:t>;</a:t>
            </a:r>
          </a:p>
          <a:p>
            <a:pPr eaLnBrk="1" hangingPunct="1">
              <a:buFontTx/>
              <a:buChar char="-"/>
            </a:pPr>
            <a:r>
              <a:rPr lang="fr-CH" sz="1300" dirty="0">
                <a:latin typeface="Raleway" panose="020B0003030101060003" pitchFamily="34" charset="0"/>
                <a:cs typeface="Arial" pitchFamily="34" charset="0"/>
              </a:rPr>
              <a:t>amende ou emprisonnement jusqu’à CHF 30’000.-.</a:t>
            </a:r>
          </a:p>
          <a:p>
            <a:pPr marL="0" indent="0" eaLnBrk="1" hangingPunct="1">
              <a:buNone/>
            </a:pPr>
            <a:r>
              <a:rPr lang="fr-CH" sz="1300" dirty="0" smtClean="0">
                <a:latin typeface="Raleway" panose="020B0003030101060003" pitchFamily="34" charset="0"/>
                <a:cs typeface="Arial" pitchFamily="34" charset="0"/>
              </a:rPr>
              <a:t>-      </a:t>
            </a:r>
            <a:r>
              <a:rPr lang="fr-CH" sz="1300" dirty="0" smtClean="0">
                <a:latin typeface="Raleway" panose="020B0003030101060003" pitchFamily="34" charset="0"/>
                <a:cs typeface="Arial" pitchFamily="34" charset="0"/>
                <a:sym typeface="Wingdings" panose="05000000000000000000" pitchFamily="2" charset="2"/>
              </a:rPr>
              <a:t> soustraction fiscale et fraude fiscale cumulativement possibles</a:t>
            </a:r>
            <a:endParaRPr lang="fr-CH" sz="1500" b="1" dirty="0">
              <a:latin typeface="Arial" pitchFamily="34" charset="0"/>
              <a:cs typeface="Arial" pitchFamily="34" charset="0"/>
            </a:endParaRPr>
          </a:p>
        </p:txBody>
      </p:sp>
      <p:sp>
        <p:nvSpPr>
          <p:cNvPr id="6" name="Espace réservé du pied de page 3"/>
          <p:cNvSpPr>
            <a:spLocks noGrp="1"/>
          </p:cNvSpPr>
          <p:nvPr>
            <p:ph type="ftr" sz="quarter" idx="10"/>
          </p:nvPr>
        </p:nvSpPr>
        <p:spPr>
          <a:xfrm>
            <a:off x="3124200" y="6324600"/>
            <a:ext cx="2895600" cy="457200"/>
          </a:xfrm>
          <a:noFill/>
        </p:spPr>
        <p:txBody>
          <a:bodyPr/>
          <a:lstStyle/>
          <a:p>
            <a:r>
              <a:rPr lang="fr-CH" sz="1050" dirty="0" smtClean="0">
                <a:latin typeface="Raleway" panose="020B0003030101060003" pitchFamily="34" charset="0"/>
              </a:rPr>
              <a:t>OREF-Ordre romand des experts fiscaux diplômés - section valaisanne</a:t>
            </a:r>
            <a:endParaRPr lang="en-GB" sz="1050" dirty="0">
              <a:latin typeface="Raleway" panose="020B0003030101060003" pitchFamily="34" charset="0"/>
            </a:endParaRPr>
          </a:p>
        </p:txBody>
      </p:sp>
    </p:spTree>
    <p:extLst>
      <p:ext uri="{BB962C8B-B14F-4D97-AF65-F5344CB8AC3E}">
        <p14:creationId xmlns:p14="http://schemas.microsoft.com/office/powerpoint/2010/main" val="329599384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pied de page 3"/>
          <p:cNvSpPr>
            <a:spLocks noGrp="1"/>
          </p:cNvSpPr>
          <p:nvPr>
            <p:ph type="ftr" sz="quarter" idx="10"/>
          </p:nvPr>
        </p:nvSpPr>
        <p:spPr>
          <a:noFill/>
        </p:spPr>
        <p:txBody>
          <a:bodyPr/>
          <a:lstStyle/>
          <a:p>
            <a:r>
              <a:rPr lang="fr-CH" sz="1050" dirty="0" smtClean="0">
                <a:latin typeface="Raleway" panose="020B0003030101060003" pitchFamily="34" charset="0"/>
              </a:rPr>
              <a:t>OREF-Ordre romand des experts fiscaux diplômés - section valaisanne</a:t>
            </a:r>
            <a:endParaRPr lang="en-GB" sz="1050" dirty="0">
              <a:latin typeface="Raleway" panose="020B0003030101060003" pitchFamily="34" charset="0"/>
            </a:endParaRPr>
          </a:p>
        </p:txBody>
      </p:sp>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Impacts du FAIF : point de départ</a:t>
            </a:r>
          </a:p>
        </p:txBody>
      </p:sp>
      <p:sp>
        <p:nvSpPr>
          <p:cNvPr id="4100" name="Rectangle 3"/>
          <p:cNvSpPr>
            <a:spLocks noGrp="1" noChangeArrowheads="1"/>
          </p:cNvSpPr>
          <p:nvPr>
            <p:ph type="body" idx="1"/>
          </p:nvPr>
        </p:nvSpPr>
        <p:spPr>
          <a:xfrm>
            <a:off x="323528" y="1754977"/>
            <a:ext cx="8496944" cy="4114800"/>
          </a:xfrm>
        </p:spPr>
        <p:txBody>
          <a:bodyPr/>
          <a:lstStyle/>
          <a:p>
            <a:pPr marL="0" indent="0" eaLnBrk="1" hangingPunct="1">
              <a:buNone/>
            </a:pPr>
            <a:r>
              <a:rPr lang="fr-CH" sz="1500" b="1" u="sng" dirty="0">
                <a:latin typeface="Raleway" panose="020B0003030101060003" pitchFamily="34" charset="0"/>
                <a:cs typeface="Arial" pitchFamily="34" charset="0"/>
              </a:rPr>
              <a:t>9 février 2014 </a:t>
            </a:r>
            <a:r>
              <a:rPr lang="fr-CH" sz="1500" b="1" dirty="0">
                <a:latin typeface="Raleway" panose="020B0003030101060003" pitchFamily="34" charset="0"/>
                <a:cs typeface="Arial" pitchFamily="34" charset="0"/>
              </a:rPr>
              <a:t>: arrêté fédéral portant sur le règlement du financement et de l’aménagement de l’infrastructure ferroviaire (FAIF) ayant pour buts de :</a:t>
            </a:r>
          </a:p>
          <a:p>
            <a:pPr eaLnBrk="1" hangingPunct="1">
              <a:buFontTx/>
              <a:buChar char="-"/>
            </a:pPr>
            <a:r>
              <a:rPr lang="fr-CH" sz="1300" dirty="0">
                <a:latin typeface="Raleway" panose="020B0003030101060003" pitchFamily="34" charset="0"/>
                <a:cs typeface="Arial" pitchFamily="34" charset="0"/>
              </a:rPr>
              <a:t>Financer de l’infrastructure </a:t>
            </a:r>
            <a:r>
              <a:rPr lang="fr-CH" sz="1300" dirty="0" smtClean="0">
                <a:latin typeface="Raleway" panose="020B0003030101060003" pitchFamily="34" charset="0"/>
                <a:cs typeface="Arial" pitchFamily="34" charset="0"/>
              </a:rPr>
              <a:t>;</a:t>
            </a:r>
          </a:p>
          <a:p>
            <a:pPr eaLnBrk="1" hangingPunct="1">
              <a:buFontTx/>
              <a:buChar char="-"/>
            </a:pPr>
            <a:r>
              <a:rPr lang="fr-CH" sz="1300" dirty="0" smtClean="0">
                <a:latin typeface="Raleway" panose="020B0003030101060003" pitchFamily="34" charset="0"/>
                <a:cs typeface="Arial" pitchFamily="34" charset="0"/>
              </a:rPr>
              <a:t>Favoriser </a:t>
            </a:r>
            <a:r>
              <a:rPr lang="fr-CH" sz="1300" dirty="0">
                <a:latin typeface="Raleway" panose="020B0003030101060003" pitchFamily="34" charset="0"/>
                <a:cs typeface="Arial" pitchFamily="34" charset="0"/>
              </a:rPr>
              <a:t>l’utilisation des moyens de transport publics !</a:t>
            </a:r>
          </a:p>
          <a:p>
            <a:pPr marL="0" indent="0" eaLnBrk="1" hangingPunct="1">
              <a:buNone/>
            </a:pPr>
            <a:endParaRPr lang="fr-CH" sz="1500" b="1" dirty="0" smtClean="0">
              <a:latin typeface="Raleway" panose="020B0003030101060003" pitchFamily="34" charset="0"/>
              <a:cs typeface="Arial" pitchFamily="34" charset="0"/>
            </a:endParaRPr>
          </a:p>
          <a:p>
            <a:pPr marL="0" indent="0" eaLnBrk="1" hangingPunct="1">
              <a:buNone/>
            </a:pPr>
            <a:r>
              <a:rPr lang="fr-CH" sz="1500" b="1" dirty="0" smtClean="0">
                <a:latin typeface="Raleway" panose="020B0003030101060003" pitchFamily="34" charset="0"/>
                <a:cs typeface="Arial" pitchFamily="34" charset="0"/>
              </a:rPr>
              <a:t>Vote </a:t>
            </a:r>
            <a:r>
              <a:rPr lang="fr-CH" sz="1500" b="1" dirty="0">
                <a:latin typeface="Raleway" panose="020B0003030101060003" pitchFamily="34" charset="0"/>
                <a:cs typeface="Arial" pitchFamily="34" charset="0"/>
              </a:rPr>
              <a:t>populaire (positif) du 9 février 2014 (62 %) :</a:t>
            </a:r>
          </a:p>
          <a:p>
            <a:pPr eaLnBrk="1" hangingPunct="1">
              <a:buFontTx/>
              <a:buChar char="-"/>
            </a:pPr>
            <a:r>
              <a:rPr lang="fr-CH" sz="1300" dirty="0">
                <a:latin typeface="Raleway" panose="020B0003030101060003" pitchFamily="34" charset="0"/>
                <a:cs typeface="Arial" pitchFamily="34" charset="0"/>
              </a:rPr>
              <a:t>Financement de l’aménagement </a:t>
            </a:r>
            <a:r>
              <a:rPr lang="fr-CH" sz="1300" dirty="0" smtClean="0">
                <a:latin typeface="Raleway" panose="020B0003030101060003" pitchFamily="34" charset="0"/>
                <a:cs typeface="Arial" pitchFamily="34" charset="0"/>
              </a:rPr>
              <a:t>au </a:t>
            </a:r>
            <a:r>
              <a:rPr lang="fr-CH" sz="1300" dirty="0">
                <a:latin typeface="Raleway" panose="020B0003030101060003" pitchFamily="34" charset="0"/>
                <a:cs typeface="Arial" pitchFamily="34" charset="0"/>
              </a:rPr>
              <a:t>moyen de la limitation de la déduction des frais de déplacement  :</a:t>
            </a:r>
          </a:p>
          <a:p>
            <a:pPr lvl="1" eaLnBrk="1" hangingPunct="1">
              <a:buFontTx/>
              <a:buChar char="-"/>
            </a:pPr>
            <a:r>
              <a:rPr lang="fr-CH" sz="1100" dirty="0">
                <a:latin typeface="Raleway" panose="020B0003030101060003" pitchFamily="34" charset="0"/>
                <a:cs typeface="Arial" pitchFamily="34" charset="0"/>
              </a:rPr>
              <a:t>Impôt fédéral direct : CHF 3’000.- (dès le 1</a:t>
            </a:r>
            <a:r>
              <a:rPr lang="fr-CH" sz="1100" baseline="30000" dirty="0">
                <a:latin typeface="Raleway" panose="020B0003030101060003" pitchFamily="34" charset="0"/>
                <a:cs typeface="Arial" pitchFamily="34" charset="0"/>
              </a:rPr>
              <a:t>er</a:t>
            </a:r>
            <a:r>
              <a:rPr lang="fr-CH" sz="1100" dirty="0">
                <a:latin typeface="Raleway" panose="020B0003030101060003" pitchFamily="34" charset="0"/>
                <a:cs typeface="Arial" pitchFamily="34" charset="0"/>
              </a:rPr>
              <a:t> janvier 2016) correspondant à l’AG (2</a:t>
            </a:r>
            <a:r>
              <a:rPr lang="fr-CH" sz="1100" baseline="30000" dirty="0">
                <a:latin typeface="Raleway" panose="020B0003030101060003" pitchFamily="34" charset="0"/>
                <a:cs typeface="Arial" pitchFamily="34" charset="0"/>
              </a:rPr>
              <a:t>ème</a:t>
            </a:r>
            <a:r>
              <a:rPr lang="fr-CH" sz="1100" dirty="0">
                <a:latin typeface="Raleway" panose="020B0003030101060003" pitchFamily="34" charset="0"/>
                <a:cs typeface="Arial" pitchFamily="34" charset="0"/>
              </a:rPr>
              <a:t> classe) </a:t>
            </a:r>
            <a:r>
              <a:rPr lang="fr-CH" sz="1100" dirty="0" smtClean="0">
                <a:latin typeface="Raleway" panose="020B0003030101060003" pitchFamily="34" charset="0"/>
                <a:cs typeface="Arial" pitchFamily="34" charset="0"/>
              </a:rPr>
              <a:t>ou à </a:t>
            </a:r>
            <a:r>
              <a:rPr lang="fr-CH" sz="1100" dirty="0">
                <a:latin typeface="Raleway" panose="020B0003030101060003" pitchFamily="34" charset="0"/>
                <a:cs typeface="Arial" pitchFamily="34" charset="0"/>
              </a:rPr>
              <a:t>environ 20 km (10 aller + 10 </a:t>
            </a:r>
            <a:r>
              <a:rPr lang="fr-CH" sz="1100" dirty="0" smtClean="0">
                <a:latin typeface="Raleway" panose="020B0003030101060003" pitchFamily="34" charset="0"/>
                <a:cs typeface="Arial" pitchFamily="34" charset="0"/>
              </a:rPr>
              <a:t>retour) </a:t>
            </a:r>
            <a:r>
              <a:rPr lang="fr-CH" sz="1100" dirty="0">
                <a:latin typeface="Raleway" panose="020B0003030101060003" pitchFamily="34" charset="0"/>
                <a:cs typeface="Arial" pitchFamily="34" charset="0"/>
              </a:rPr>
              <a:t>en voiture du domicile au lieu de </a:t>
            </a:r>
            <a:r>
              <a:rPr lang="fr-CH" sz="1100" dirty="0" smtClean="0">
                <a:latin typeface="Raleway" panose="020B0003030101060003" pitchFamily="34" charset="0"/>
                <a:cs typeface="Arial" pitchFamily="34" charset="0"/>
              </a:rPr>
              <a:t>travail</a:t>
            </a:r>
            <a:r>
              <a:rPr lang="fr-CH" sz="1100" dirty="0">
                <a:latin typeface="Raleway" panose="020B0003030101060003" pitchFamily="34" charset="0"/>
                <a:cs typeface="Arial" pitchFamily="34" charset="0"/>
              </a:rPr>
              <a:t> </a:t>
            </a:r>
            <a:r>
              <a:rPr lang="fr-CH" sz="1200" b="1" dirty="0" smtClean="0">
                <a:solidFill>
                  <a:srgbClr val="FF0000"/>
                </a:solidFill>
                <a:latin typeface="Raleway" panose="020B0003030101060003" pitchFamily="34" charset="0"/>
                <a:cs typeface="Arial" pitchFamily="34" charset="0"/>
              </a:rPr>
              <a:t>=</a:t>
            </a:r>
            <a:r>
              <a:rPr lang="fr-CH" sz="1200" b="1" u="sng" dirty="0" smtClean="0">
                <a:solidFill>
                  <a:srgbClr val="FF0000"/>
                </a:solidFill>
                <a:latin typeface="Raleway" panose="020B0003030101060003" pitchFamily="34" charset="0"/>
                <a:cs typeface="Arial" pitchFamily="34" charset="0"/>
              </a:rPr>
              <a:t> augmentation d’impôt en 2017 basée sur la DI 2016!</a:t>
            </a:r>
          </a:p>
          <a:p>
            <a:pPr lvl="1" eaLnBrk="1" hangingPunct="1">
              <a:buFontTx/>
              <a:buChar char="-"/>
            </a:pPr>
            <a:endParaRPr lang="fr-CH" sz="700" b="1" u="sng" dirty="0" smtClean="0">
              <a:latin typeface="Raleway" panose="020B0003030101060003" pitchFamily="34" charset="0"/>
              <a:cs typeface="Arial" pitchFamily="34" charset="0"/>
            </a:endParaRPr>
          </a:p>
          <a:p>
            <a:pPr lvl="1" eaLnBrk="1" hangingPunct="1">
              <a:buFontTx/>
              <a:buChar char="-"/>
            </a:pPr>
            <a:r>
              <a:rPr lang="fr-CH" sz="1100" dirty="0" smtClean="0">
                <a:latin typeface="Raleway" panose="020B0003030101060003" pitchFamily="34" charset="0"/>
                <a:cs typeface="Arial" pitchFamily="34" charset="0"/>
              </a:rPr>
              <a:t>Cantons </a:t>
            </a:r>
            <a:r>
              <a:rPr lang="fr-CH" sz="1100" dirty="0">
                <a:latin typeface="Raleway" panose="020B0003030101060003" pitchFamily="34" charset="0"/>
                <a:cs typeface="Arial" pitchFamily="34" charset="0"/>
              </a:rPr>
              <a:t>et </a:t>
            </a:r>
            <a:r>
              <a:rPr lang="fr-CH" sz="1100" dirty="0" smtClean="0">
                <a:latin typeface="Raleway" panose="020B0003030101060003" pitchFamily="34" charset="0"/>
                <a:cs typeface="Arial" pitchFamily="34" charset="0"/>
              </a:rPr>
              <a:t>communes </a:t>
            </a:r>
            <a:r>
              <a:rPr lang="fr-CH" sz="1100" dirty="0">
                <a:latin typeface="Raleway" panose="020B0003030101060003" pitchFamily="34" charset="0"/>
                <a:cs typeface="Arial" pitchFamily="34" charset="0"/>
              </a:rPr>
              <a:t>: libres de choisir si et quand ils veulent plafonner la déduction et d’en fixer le montant</a:t>
            </a:r>
            <a:r>
              <a:rPr lang="fr-CH" sz="1100" dirty="0" smtClean="0">
                <a:latin typeface="Raleway" panose="020B0003030101060003" pitchFamily="34" charset="0"/>
                <a:cs typeface="Arial" pitchFamily="34" charset="0"/>
              </a:rPr>
              <a:t>.</a:t>
            </a:r>
          </a:p>
          <a:p>
            <a:pPr lvl="1" eaLnBrk="1" hangingPunct="1">
              <a:buFontTx/>
              <a:buChar char="-"/>
            </a:pPr>
            <a:endParaRPr lang="fr-CH" sz="1050" dirty="0">
              <a:latin typeface="Raleway" panose="020B0003030101060003" pitchFamily="34" charset="0"/>
              <a:cs typeface="Arial" pitchFamily="34" charset="0"/>
            </a:endParaRPr>
          </a:p>
          <a:p>
            <a:pPr eaLnBrk="1" hangingPunct="1">
              <a:buFontTx/>
              <a:buChar char="-"/>
            </a:pPr>
            <a:r>
              <a:rPr lang="fr-CH" sz="1300" dirty="0" smtClean="0">
                <a:latin typeface="Raleway" panose="020B0003030101060003" pitchFamily="34" charset="0"/>
                <a:cs typeface="Arial" pitchFamily="34" charset="0"/>
              </a:rPr>
              <a:t>27 </a:t>
            </a:r>
            <a:r>
              <a:rPr lang="fr-CH" sz="1300" dirty="0">
                <a:latin typeface="Raleway" panose="020B0003030101060003" pitchFamily="34" charset="0"/>
                <a:cs typeface="Arial" pitchFamily="34" charset="0"/>
              </a:rPr>
              <a:t>systèmes FAIF différents (26 + 1 potentiellement) </a:t>
            </a:r>
            <a:r>
              <a:rPr lang="fr-CH" sz="1300" dirty="0" smtClean="0">
                <a:latin typeface="Raleway" panose="020B0003030101060003" pitchFamily="34" charset="0"/>
                <a:cs typeface="Arial" pitchFamily="34" charset="0"/>
              </a:rPr>
              <a:t>;</a:t>
            </a:r>
          </a:p>
          <a:p>
            <a:pPr eaLnBrk="1" hangingPunct="1">
              <a:buFontTx/>
              <a:buChar char="-"/>
            </a:pPr>
            <a:endParaRPr lang="fr-CH" sz="1100" dirty="0">
              <a:latin typeface="Raleway" panose="020B0003030101060003" pitchFamily="34" charset="0"/>
              <a:cs typeface="Arial" pitchFamily="34" charset="0"/>
            </a:endParaRPr>
          </a:p>
          <a:p>
            <a:pPr marL="0" indent="0" eaLnBrk="1" hangingPunct="1">
              <a:buNone/>
            </a:pPr>
            <a:r>
              <a:rPr lang="fr-CH" sz="1600" b="1" dirty="0" smtClean="0">
                <a:latin typeface="Raleway" panose="020B0003030101060003" pitchFamily="34" charset="0"/>
                <a:cs typeface="Arial" pitchFamily="34" charset="0"/>
              </a:rPr>
              <a:t>Attention : </a:t>
            </a:r>
            <a:r>
              <a:rPr lang="fr-CH" sz="1600" dirty="0" smtClean="0">
                <a:latin typeface="Raleway" panose="020B0003030101060003" pitchFamily="34" charset="0"/>
                <a:cs typeface="Arial" pitchFamily="34" charset="0"/>
              </a:rPr>
              <a:t>La </a:t>
            </a:r>
            <a:r>
              <a:rPr lang="fr-CH" sz="1600" dirty="0">
                <a:latin typeface="Raleway" panose="020B0003030101060003" pitchFamily="34" charset="0"/>
                <a:cs typeface="Arial" pitchFamily="34" charset="0"/>
              </a:rPr>
              <a:t>limitation de la déduction des frais de déplacement n’apparaît pas sur le certificat de </a:t>
            </a:r>
            <a:r>
              <a:rPr lang="fr-CH" sz="1600" dirty="0" smtClean="0">
                <a:latin typeface="Raleway" panose="020B0003030101060003" pitchFamily="34" charset="0"/>
                <a:cs typeface="Arial" pitchFamily="34" charset="0"/>
              </a:rPr>
              <a:t>salaire. Elle </a:t>
            </a:r>
            <a:r>
              <a:rPr lang="fr-CH" sz="1600" dirty="0">
                <a:latin typeface="Raleway" panose="020B0003030101060003" pitchFamily="34" charset="0"/>
                <a:cs typeface="Arial" pitchFamily="34" charset="0"/>
              </a:rPr>
              <a:t>est prise en compte uniquement dans la déclaration d’impôt du </a:t>
            </a:r>
            <a:r>
              <a:rPr lang="fr-CH" sz="1600" dirty="0" smtClean="0">
                <a:latin typeface="Raleway" panose="020B0003030101060003" pitchFamily="34" charset="0"/>
                <a:cs typeface="Arial" pitchFamily="34" charset="0"/>
              </a:rPr>
              <a:t>particulier </a:t>
            </a:r>
            <a:r>
              <a:rPr lang="fr-CH" sz="1600" dirty="0" smtClean="0">
                <a:latin typeface="Raleway" panose="020B0003030101060003" pitchFamily="34" charset="0"/>
                <a:cs typeface="Arial" pitchFamily="34" charset="0"/>
                <a:sym typeface="Wingdings" panose="05000000000000000000" pitchFamily="2" charset="2"/>
              </a:rPr>
              <a:t> </a:t>
            </a:r>
            <a:r>
              <a:rPr lang="fr-CH" sz="1600" b="1" dirty="0" smtClean="0">
                <a:latin typeface="Raleway" panose="020B0003030101060003" pitchFamily="34" charset="0"/>
                <a:cs typeface="Arial" pitchFamily="34" charset="0"/>
                <a:sym typeface="Wingdings" panose="05000000000000000000" pitchFamily="2" charset="2"/>
              </a:rPr>
              <a:t>adaptation pour les mandataires</a:t>
            </a:r>
            <a:endParaRPr lang="fr-CH" sz="1600" b="1" dirty="0">
              <a:latin typeface="Raleway" panose="020B0003030101060003" pitchFamily="34" charset="0"/>
              <a:cs typeface="Arial" pitchFamily="34" charset="0"/>
            </a:endParaRPr>
          </a:p>
          <a:p>
            <a:pPr marL="0" indent="0" eaLnBrk="1" hangingPunct="1">
              <a:buNone/>
            </a:pPr>
            <a:endParaRPr lang="fr-CH" sz="2000" b="1" dirty="0">
              <a:latin typeface="Arial" pitchFamily="34" charset="0"/>
              <a:cs typeface="Arial" pitchFamily="34" charset="0"/>
            </a:endParaRPr>
          </a:p>
          <a:p>
            <a:pPr marL="0" indent="0" eaLnBrk="1" hangingPunct="1">
              <a:buNone/>
            </a:pPr>
            <a:endParaRPr lang="fr-CH" sz="2000" b="1" dirty="0">
              <a:latin typeface="Arial" pitchFamily="34" charset="0"/>
              <a:cs typeface="Arial" pitchFamily="34" charset="0"/>
            </a:endParaRPr>
          </a:p>
          <a:p>
            <a:pPr marL="0" indent="0" eaLnBrk="1" hangingPunct="1">
              <a:buNone/>
            </a:pPr>
            <a:endParaRPr lang="fr-CH" sz="2000" b="1" dirty="0">
              <a:latin typeface="Arial" pitchFamily="34" charset="0"/>
              <a:cs typeface="Arial" pitchFamily="34" charset="0"/>
            </a:endParaRPr>
          </a:p>
          <a:p>
            <a:pPr marL="0" indent="0" eaLnBrk="1" hangingPunct="1">
              <a:buNone/>
            </a:pPr>
            <a:endParaRPr lang="fr-CH" sz="2000" b="1" dirty="0">
              <a:latin typeface="Arial" pitchFamily="34" charset="0"/>
              <a:cs typeface="Arial" pitchFamily="34" charset="0"/>
            </a:endParaRPr>
          </a:p>
          <a:p>
            <a:pPr marL="0" indent="0" eaLnBrk="1" hangingPunct="1">
              <a:buNone/>
            </a:pPr>
            <a:endParaRPr lang="fr-CH" sz="2000" b="1" dirty="0">
              <a:latin typeface="Arial" pitchFamily="34" charset="0"/>
              <a:cs typeface="Arial" pitchFamily="34" charset="0"/>
            </a:endParaRPr>
          </a:p>
          <a:p>
            <a:pPr marL="0" indent="0" eaLnBrk="1" hangingPunct="1">
              <a:buNone/>
            </a:pPr>
            <a:endParaRPr lang="fr-CH" sz="2000" b="1" dirty="0">
              <a:latin typeface="Arial" pitchFamily="34" charset="0"/>
              <a:cs typeface="Arial" pitchFamily="34" charset="0"/>
            </a:endParaRPr>
          </a:p>
          <a:p>
            <a:pPr marL="0" indent="0" eaLnBrk="1" hangingPunct="1">
              <a:buNone/>
            </a:pPr>
            <a:endParaRPr lang="fr-CH" sz="2000" b="1" dirty="0">
              <a:latin typeface="Arial" pitchFamily="34" charset="0"/>
              <a:cs typeface="Arial" pitchFamily="34" charset="0"/>
            </a:endParaRPr>
          </a:p>
          <a:p>
            <a:pPr marL="0" indent="0" eaLnBrk="1" hangingPunct="1">
              <a:buNone/>
            </a:pPr>
            <a:endParaRPr lang="fr-CH" sz="2000" b="1" dirty="0">
              <a:latin typeface="Arial" pitchFamily="34" charset="0"/>
              <a:cs typeface="Arial" pitchFamily="34" charset="0"/>
            </a:endParaRPr>
          </a:p>
          <a:p>
            <a:pPr marL="0" indent="0" eaLnBrk="1" hangingPunct="1">
              <a:buNone/>
            </a:pPr>
            <a:r>
              <a:rPr lang="fr-CH" sz="2000" b="1" dirty="0">
                <a:latin typeface="Arial" pitchFamily="34" charset="0"/>
                <a:cs typeface="Arial" pitchFamily="34" charset="0"/>
              </a:rPr>
              <a:t>160-161-162 mélangé = point de départ prendre ce qui est en vert</a:t>
            </a:r>
          </a:p>
          <a:p>
            <a:pPr eaLnBrk="1" hangingPunct="1">
              <a:buNone/>
            </a:pPr>
            <a:endParaRPr lang="fr-CH" sz="2400" dirty="0">
              <a:latin typeface="Arial" pitchFamily="34" charset="0"/>
              <a:cs typeface="Arial" pitchFamily="34" charset="0"/>
            </a:endParaRPr>
          </a:p>
          <a:p>
            <a:pPr lvl="1" eaLnBrk="1" hangingPunct="1">
              <a:buFontTx/>
              <a:buAutoNum type="arabicPeriod"/>
            </a:pPr>
            <a:endParaRPr lang="fr-CH" sz="2200" dirty="0"/>
          </a:p>
          <a:p>
            <a:pPr eaLnBrk="1" hangingPunct="1">
              <a:buFontTx/>
              <a:buNone/>
            </a:pPr>
            <a:r>
              <a:rPr lang="fr-FR" sz="2400" dirty="0"/>
              <a:t>	</a:t>
            </a:r>
            <a:endParaRPr lang="fr-CH" sz="2400" dirty="0"/>
          </a:p>
        </p:txBody>
      </p:sp>
    </p:spTree>
    <p:extLst>
      <p:ext uri="{BB962C8B-B14F-4D97-AF65-F5344CB8AC3E}">
        <p14:creationId xmlns:p14="http://schemas.microsoft.com/office/powerpoint/2010/main" val="414971620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pied de page 3"/>
          <p:cNvSpPr>
            <a:spLocks noGrp="1"/>
          </p:cNvSpPr>
          <p:nvPr>
            <p:ph type="ftr" sz="quarter" idx="10"/>
          </p:nvPr>
        </p:nvSpPr>
        <p:spPr>
          <a:noFill/>
        </p:spPr>
        <p:txBody>
          <a:bodyPr/>
          <a:lstStyle/>
          <a:p>
            <a:r>
              <a:rPr lang="fr-CH" sz="1050" dirty="0" smtClean="0">
                <a:latin typeface="Raleway" panose="020B0003030101060003" pitchFamily="34" charset="0"/>
              </a:rPr>
              <a:t>OREF-Ordre romand des experts fiscaux diplômés - section valaisanne</a:t>
            </a:r>
            <a:endParaRPr lang="en-GB" sz="1050" dirty="0">
              <a:latin typeface="Raleway" panose="020B0003030101060003" pitchFamily="34" charset="0"/>
            </a:endParaRPr>
          </a:p>
        </p:txBody>
      </p:sp>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Impacts du FAIF : bases légales</a:t>
            </a:r>
          </a:p>
        </p:txBody>
      </p:sp>
      <p:sp>
        <p:nvSpPr>
          <p:cNvPr id="4100" name="Rectangle 3"/>
          <p:cNvSpPr>
            <a:spLocks noGrp="1" noChangeArrowheads="1"/>
          </p:cNvSpPr>
          <p:nvPr>
            <p:ph type="body" idx="1"/>
          </p:nvPr>
        </p:nvSpPr>
        <p:spPr>
          <a:xfrm>
            <a:off x="539552" y="1916832"/>
            <a:ext cx="7772400" cy="4114800"/>
          </a:xfrm>
        </p:spPr>
        <p:txBody>
          <a:bodyPr/>
          <a:lstStyle/>
          <a:p>
            <a:pPr marL="0" indent="0" eaLnBrk="1" hangingPunct="1">
              <a:buNone/>
            </a:pPr>
            <a:r>
              <a:rPr lang="fr-CH" b="1" dirty="0">
                <a:latin typeface="Raleway" panose="020B0003030101060003" pitchFamily="34" charset="0"/>
                <a:cs typeface="Arial" pitchFamily="34" charset="0"/>
              </a:rPr>
              <a:t>Art. 26 al. 1 let. a LIFD (impôt fédéral direct)</a:t>
            </a:r>
          </a:p>
          <a:p>
            <a:pPr marL="0" indent="0" eaLnBrk="1" hangingPunct="1">
              <a:buNone/>
            </a:pPr>
            <a:r>
              <a:rPr lang="fr-CH" sz="1500" dirty="0">
                <a:latin typeface="Raleway" panose="020B0003030101060003" pitchFamily="34" charset="0"/>
                <a:cs typeface="Arial" pitchFamily="34" charset="0"/>
              </a:rPr>
              <a:t>Les frais professionnels qui peuvent être déduits sont les frais de déplacement nécessaire entre le domicile et le lieu de travail jusqu’à concurrence de CHF 3’000</a:t>
            </a:r>
            <a:r>
              <a:rPr lang="fr-CH" sz="1500" dirty="0" smtClean="0">
                <a:latin typeface="Raleway" panose="020B0003030101060003" pitchFamily="34" charset="0"/>
                <a:cs typeface="Arial" pitchFamily="34" charset="0"/>
              </a:rPr>
              <a:t>.-.</a:t>
            </a:r>
          </a:p>
          <a:p>
            <a:pPr marL="0" indent="0" eaLnBrk="1" hangingPunct="1">
              <a:buNone/>
            </a:pPr>
            <a:endParaRPr lang="fr-CH" sz="1500" dirty="0">
              <a:latin typeface="Raleway" panose="020B0003030101060003" pitchFamily="34" charset="0"/>
              <a:cs typeface="Arial" pitchFamily="34" charset="0"/>
            </a:endParaRPr>
          </a:p>
          <a:p>
            <a:pPr marL="0" indent="0" eaLnBrk="1" hangingPunct="1">
              <a:buNone/>
            </a:pPr>
            <a:r>
              <a:rPr lang="fr-CH" sz="1600" b="1" dirty="0">
                <a:latin typeface="Raleway" panose="020B0003030101060003" pitchFamily="34" charset="0"/>
                <a:cs typeface="Arial" pitchFamily="34" charset="0"/>
              </a:rPr>
              <a:t>Art. 96 al. 1 LHID (base pour les lois cantonales)</a:t>
            </a:r>
          </a:p>
          <a:p>
            <a:pPr marL="0" indent="0" eaLnBrk="1" hangingPunct="1">
              <a:buNone/>
            </a:pPr>
            <a:r>
              <a:rPr lang="fr-CH" sz="1500" dirty="0">
                <a:latin typeface="Raleway" panose="020B0003030101060003" pitchFamily="34" charset="0"/>
                <a:cs typeface="Arial" pitchFamily="34" charset="0"/>
              </a:rPr>
              <a:t>Les dépenses nécessaires à l’acquisition du revenu et les déductions générales sont défalquées de l’ensemble des revenus imposables. Les frais de perfectionnement et de reconversion professionnels en rapport avec l’activité exercée font également partie des dépenses nécessaires à l’acquisition du revenu. Un montant maximal peut être fixé pour les frais de déplacement nécessaire entre le domicile et le lieu de travail. </a:t>
            </a:r>
          </a:p>
          <a:p>
            <a:pPr marL="0" indent="0" eaLnBrk="1" hangingPunct="1">
              <a:buNone/>
            </a:pPr>
            <a:endParaRPr lang="fr-CH" sz="1400" b="1" dirty="0">
              <a:latin typeface="Raleway" panose="020B0003030101060003" pitchFamily="34" charset="0"/>
              <a:cs typeface="Arial" pitchFamily="34" charset="0"/>
            </a:endParaRPr>
          </a:p>
          <a:p>
            <a:pPr marL="0" indent="0" eaLnBrk="1" hangingPunct="1">
              <a:buNone/>
            </a:pPr>
            <a:r>
              <a:rPr lang="fr-CH" sz="1600" b="1" dirty="0">
                <a:latin typeface="Raleway" panose="020B0003030101060003" pitchFamily="34" charset="0"/>
                <a:cs typeface="Arial" pitchFamily="34" charset="0"/>
              </a:rPr>
              <a:t>Lettre circulaire de l’AFC du 12 mai 2015</a:t>
            </a:r>
          </a:p>
          <a:p>
            <a:pPr marL="0" indent="0" eaLnBrk="1" hangingPunct="1">
              <a:buNone/>
            </a:pPr>
            <a:endParaRPr lang="fr-CH" sz="1600" b="1" dirty="0">
              <a:latin typeface="Raleway" panose="020B0003030101060003" pitchFamily="34" charset="0"/>
              <a:cs typeface="Arial" pitchFamily="34" charset="0"/>
            </a:endParaRPr>
          </a:p>
          <a:p>
            <a:pPr marL="0" indent="0" eaLnBrk="1" hangingPunct="1">
              <a:buNone/>
            </a:pPr>
            <a:r>
              <a:rPr lang="fr-CH" sz="1600" b="1" dirty="0">
                <a:latin typeface="Raleway" panose="020B0003030101060003" pitchFamily="34" charset="0"/>
                <a:cs typeface="Arial" pitchFamily="34" charset="0"/>
              </a:rPr>
              <a:t>Ordonnance du DFF sur la déduction des frais professionnels des personnes exerçant une activité lucrative dépendante en matière d’impôt fédéral direct.</a:t>
            </a:r>
          </a:p>
          <a:p>
            <a:pPr eaLnBrk="1" hangingPunct="1">
              <a:buNone/>
            </a:pPr>
            <a:r>
              <a:rPr lang="fr-CH" sz="2400" dirty="0">
                <a:latin typeface="Arial" pitchFamily="34" charset="0"/>
                <a:cs typeface="Arial" pitchFamily="34" charset="0"/>
              </a:rPr>
              <a:t>		</a:t>
            </a:r>
          </a:p>
          <a:p>
            <a:pPr lvl="1" eaLnBrk="1" hangingPunct="1">
              <a:buFontTx/>
              <a:buAutoNum type="arabicPeriod"/>
            </a:pPr>
            <a:endParaRPr lang="fr-CH" sz="2200" dirty="0"/>
          </a:p>
          <a:p>
            <a:pPr eaLnBrk="1" hangingPunct="1">
              <a:buFontTx/>
              <a:buNone/>
            </a:pPr>
            <a:r>
              <a:rPr lang="fr-FR" sz="2400" dirty="0"/>
              <a:t>	</a:t>
            </a:r>
            <a:endParaRPr lang="fr-CH" sz="2400" dirty="0"/>
          </a:p>
        </p:txBody>
      </p:sp>
      <p:sp>
        <p:nvSpPr>
          <p:cNvPr id="2" name="Accolade fermante 1"/>
          <p:cNvSpPr/>
          <p:nvPr/>
        </p:nvSpPr>
        <p:spPr bwMode="auto">
          <a:xfrm>
            <a:off x="8100392" y="4941168"/>
            <a:ext cx="288032" cy="138343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CH" sz="1600" b="0" i="0" u="none" strike="noStrike" cap="none" normalizeH="0" baseline="0" smtClean="0">
              <a:ln>
                <a:noFill/>
              </a:ln>
              <a:solidFill>
                <a:schemeClr val="tx1"/>
              </a:solidFill>
              <a:effectLst/>
              <a:latin typeface="Times New Roman" pitchFamily="18" charset="0"/>
            </a:endParaRPr>
          </a:p>
        </p:txBody>
      </p:sp>
      <p:sp>
        <p:nvSpPr>
          <p:cNvPr id="3" name="ZoneTexte 2"/>
          <p:cNvSpPr txBox="1"/>
          <p:nvPr/>
        </p:nvSpPr>
        <p:spPr>
          <a:xfrm rot="19728169">
            <a:off x="8284769" y="5275481"/>
            <a:ext cx="1368152" cy="276999"/>
          </a:xfrm>
          <a:prstGeom prst="rect">
            <a:avLst/>
          </a:prstGeom>
          <a:noFill/>
        </p:spPr>
        <p:txBody>
          <a:bodyPr wrap="square" rtlCol="0">
            <a:spAutoFit/>
          </a:bodyPr>
          <a:lstStyle/>
          <a:p>
            <a:r>
              <a:rPr lang="fr-CH" sz="1200" dirty="0" smtClean="0">
                <a:latin typeface="Raleway" panose="020B0003030101060003" pitchFamily="34" charset="0"/>
              </a:rPr>
              <a:t>En annexe</a:t>
            </a:r>
            <a:endParaRPr lang="fr-CH" sz="1200" dirty="0">
              <a:latin typeface="Raleway" panose="020B0003030101060003" pitchFamily="34" charset="0"/>
            </a:endParaRPr>
          </a:p>
        </p:txBody>
      </p:sp>
    </p:spTree>
    <p:extLst>
      <p:ext uri="{BB962C8B-B14F-4D97-AF65-F5344CB8AC3E}">
        <p14:creationId xmlns:p14="http://schemas.microsoft.com/office/powerpoint/2010/main" val="113664479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pied de page 3"/>
          <p:cNvSpPr>
            <a:spLocks noGrp="1"/>
          </p:cNvSpPr>
          <p:nvPr>
            <p:ph type="ftr" sz="quarter" idx="10"/>
          </p:nvPr>
        </p:nvSpPr>
        <p:spPr>
          <a:noFill/>
        </p:spPr>
        <p:txBody>
          <a:bodyPr/>
          <a:lstStyle/>
          <a:p>
            <a:r>
              <a:rPr lang="fr-CH" sz="1050" dirty="0" smtClean="0">
                <a:latin typeface="Raleway" panose="020B0003030101060003" pitchFamily="34" charset="0"/>
              </a:rPr>
              <a:t>OREF-Ordre romand des experts fiscaux diplômés - section valaisanne</a:t>
            </a:r>
            <a:endParaRPr lang="en-GB" sz="1050" dirty="0">
              <a:latin typeface="Raleway" panose="020B0003030101060003" pitchFamily="34" charset="0"/>
            </a:endParaRPr>
          </a:p>
        </p:txBody>
      </p:sp>
      <p:sp>
        <p:nvSpPr>
          <p:cNvPr id="4099" name="Rectangle 2"/>
          <p:cNvSpPr>
            <a:spLocks noGrp="1" noChangeArrowheads="1"/>
          </p:cNvSpPr>
          <p:nvPr>
            <p:ph type="title"/>
          </p:nvPr>
        </p:nvSpPr>
        <p:spPr>
          <a:xfrm>
            <a:off x="684213" y="115888"/>
            <a:ext cx="7772400" cy="1187450"/>
          </a:xfrm>
        </p:spPr>
        <p:txBody>
          <a:bodyPr/>
          <a:lstStyle/>
          <a:p>
            <a:pPr eaLnBrk="1" hangingPunct="1"/>
            <a:r>
              <a:rPr lang="fr-CH" sz="2700" b="1" dirty="0">
                <a:solidFill>
                  <a:srgbClr val="FF6600"/>
                </a:solidFill>
                <a:cs typeface="Arial" pitchFamily="34" charset="0"/>
              </a:rPr>
              <a:t>Impacts du FAIF : pratiques </a:t>
            </a:r>
            <a:r>
              <a:rPr lang="fr-CH" sz="2700" b="1" dirty="0" smtClean="0">
                <a:solidFill>
                  <a:srgbClr val="FF6600"/>
                </a:solidFill>
                <a:cs typeface="Arial" pitchFamily="34" charset="0"/>
              </a:rPr>
              <a:t>cantonales </a:t>
            </a:r>
            <a:br>
              <a:rPr lang="fr-CH" sz="2700" b="1" dirty="0" smtClean="0">
                <a:solidFill>
                  <a:srgbClr val="FF6600"/>
                </a:solidFill>
                <a:cs typeface="Arial" pitchFamily="34" charset="0"/>
              </a:rPr>
            </a:br>
            <a:endParaRPr lang="fr-CH" sz="2700" b="1" dirty="0">
              <a:solidFill>
                <a:srgbClr val="FF6600"/>
              </a:solidFill>
              <a:cs typeface="Arial" pitchFamily="34" charset="0"/>
            </a:endParaRPr>
          </a:p>
        </p:txBody>
      </p:sp>
      <p:sp>
        <p:nvSpPr>
          <p:cNvPr id="4100" name="Rectangle 3"/>
          <p:cNvSpPr>
            <a:spLocks noGrp="1" noChangeArrowheads="1"/>
          </p:cNvSpPr>
          <p:nvPr>
            <p:ph type="body" idx="1"/>
          </p:nvPr>
        </p:nvSpPr>
        <p:spPr/>
        <p:txBody>
          <a:bodyPr/>
          <a:lstStyle/>
          <a:p>
            <a:pPr marL="0" indent="0" eaLnBrk="1" hangingPunct="1">
              <a:buNone/>
            </a:pPr>
            <a:endParaRPr lang="fr-CH" sz="2000" b="1" dirty="0">
              <a:latin typeface="Arial" pitchFamily="34" charset="0"/>
              <a:cs typeface="Arial" pitchFamily="34" charset="0"/>
            </a:endParaRPr>
          </a:p>
          <a:p>
            <a:pPr marL="0" indent="0" eaLnBrk="1" hangingPunct="1">
              <a:buNone/>
            </a:pPr>
            <a:endParaRPr lang="fr-CH" sz="2000" b="1" dirty="0">
              <a:latin typeface="Arial" pitchFamily="34" charset="0"/>
              <a:cs typeface="Arial" pitchFamily="34" charset="0"/>
            </a:endParaRPr>
          </a:p>
          <a:p>
            <a:pPr marL="0" indent="0" eaLnBrk="1" hangingPunct="1">
              <a:buNone/>
            </a:pPr>
            <a:endParaRPr lang="fr-CH" sz="2000" b="1" dirty="0">
              <a:latin typeface="Arial" pitchFamily="34" charset="0"/>
              <a:cs typeface="Arial" pitchFamily="34" charset="0"/>
            </a:endParaRPr>
          </a:p>
          <a:p>
            <a:pPr marL="0" indent="0" eaLnBrk="1" hangingPunct="1">
              <a:buNone/>
            </a:pPr>
            <a:endParaRPr lang="fr-CH" sz="2000" b="1" dirty="0">
              <a:latin typeface="Arial" pitchFamily="34" charset="0"/>
              <a:cs typeface="Arial" pitchFamily="34" charset="0"/>
            </a:endParaRPr>
          </a:p>
          <a:p>
            <a:pPr marL="0" indent="0" eaLnBrk="1" hangingPunct="1">
              <a:buNone/>
            </a:pPr>
            <a:endParaRPr lang="fr-CH" sz="2000" b="1" dirty="0">
              <a:latin typeface="Arial" pitchFamily="34" charset="0"/>
              <a:cs typeface="Arial" pitchFamily="34" charset="0"/>
            </a:endParaRPr>
          </a:p>
          <a:p>
            <a:pPr marL="457200" indent="-457200" eaLnBrk="1" hangingPunct="1">
              <a:buAutoNum type="arabicPlain" startAt="165"/>
            </a:pPr>
            <a:endParaRPr lang="fr-CH" sz="2000" b="1" dirty="0">
              <a:latin typeface="Arial" pitchFamily="34" charset="0"/>
              <a:cs typeface="Arial" pitchFamily="34" charset="0"/>
            </a:endParaRPr>
          </a:p>
          <a:p>
            <a:pPr marL="457200" indent="-457200" eaLnBrk="1" hangingPunct="1">
              <a:buAutoNum type="arabicPlain" startAt="165"/>
            </a:pPr>
            <a:endParaRPr lang="fr-CH" sz="2000" b="1" dirty="0">
              <a:latin typeface="Arial" pitchFamily="34" charset="0"/>
              <a:cs typeface="Arial" pitchFamily="34" charset="0"/>
            </a:endParaRPr>
          </a:p>
          <a:p>
            <a:pPr marL="457200" indent="-457200" eaLnBrk="1" hangingPunct="1">
              <a:buAutoNum type="arabicPlain" startAt="165"/>
            </a:pPr>
            <a:endParaRPr lang="fr-CH" sz="2000" b="1" dirty="0">
              <a:latin typeface="Arial" pitchFamily="34" charset="0"/>
              <a:cs typeface="Arial" pitchFamily="34" charset="0"/>
            </a:endParaRPr>
          </a:p>
          <a:p>
            <a:pPr marL="457200" indent="-457200" eaLnBrk="1" hangingPunct="1">
              <a:buAutoNum type="arabicPlain" startAt="165"/>
            </a:pPr>
            <a:endParaRPr lang="fr-CH" b="1" dirty="0">
              <a:latin typeface="Raleway" panose="020B0003030101060003" pitchFamily="34" charset="0"/>
              <a:cs typeface="Arial" pitchFamily="34" charset="0"/>
            </a:endParaRPr>
          </a:p>
          <a:p>
            <a:pPr marL="0" indent="0" eaLnBrk="1" hangingPunct="1">
              <a:buNone/>
            </a:pPr>
            <a:endParaRPr lang="fr-CH" sz="1600" b="1" dirty="0">
              <a:latin typeface="Raleway" panose="020B0003030101060003" pitchFamily="34" charset="0"/>
              <a:cs typeface="Arial" pitchFamily="34" charset="0"/>
            </a:endParaRPr>
          </a:p>
          <a:p>
            <a:pPr marL="0" indent="0" eaLnBrk="1" hangingPunct="1">
              <a:buNone/>
            </a:pPr>
            <a:endParaRPr lang="fr-CH" sz="1400" b="1" dirty="0" smtClean="0">
              <a:latin typeface="Raleway" panose="020B0003030101060003" pitchFamily="34" charset="0"/>
              <a:cs typeface="Arial" pitchFamily="34" charset="0"/>
            </a:endParaRPr>
          </a:p>
          <a:p>
            <a:pPr marL="0" indent="0" eaLnBrk="1" hangingPunct="1">
              <a:buNone/>
            </a:pPr>
            <a:r>
              <a:rPr lang="fr-CH" sz="1400" b="1" dirty="0" smtClean="0">
                <a:latin typeface="Raleway" panose="020B0003030101060003" pitchFamily="34" charset="0"/>
                <a:cs typeface="Arial" pitchFamily="34" charset="0"/>
              </a:rPr>
              <a:t>Valais : Paquet ETS 2 (avec limite cantonale à CHF 9’000.-) refusé par le Grand-Conseil qui l’a renvoyé au Conseil d’Etat. A suivre prochaine législature.</a:t>
            </a:r>
            <a:endParaRPr lang="fr-CH" sz="2400" dirty="0"/>
          </a:p>
        </p:txBody>
      </p:sp>
      <p:graphicFrame>
        <p:nvGraphicFramePr>
          <p:cNvPr id="2" name="Tableau 1"/>
          <p:cNvGraphicFramePr>
            <a:graphicFrameLocks noGrp="1"/>
          </p:cNvGraphicFramePr>
          <p:nvPr>
            <p:extLst>
              <p:ext uri="{D42A27DB-BD31-4B8C-83A1-F6EECF244321}">
                <p14:modId xmlns:p14="http://schemas.microsoft.com/office/powerpoint/2010/main" val="1589946659"/>
              </p:ext>
            </p:extLst>
          </p:nvPr>
        </p:nvGraphicFramePr>
        <p:xfrm>
          <a:off x="251521" y="1484784"/>
          <a:ext cx="8205092" cy="3874875"/>
        </p:xfrm>
        <a:graphic>
          <a:graphicData uri="http://schemas.openxmlformats.org/drawingml/2006/table">
            <a:tbl>
              <a:tblPr firstRow="1" bandRow="1">
                <a:tableStyleId>{5C22544A-7EE6-4342-B048-85BDC9FD1C3A}</a:tableStyleId>
              </a:tblPr>
              <a:tblGrid>
                <a:gridCol w="1512167">
                  <a:extLst>
                    <a:ext uri="{9D8B030D-6E8A-4147-A177-3AD203B41FA5}">
                      <a16:colId xmlns:a16="http://schemas.microsoft.com/office/drawing/2014/main" xmlns="" val="3402355929"/>
                    </a:ext>
                  </a:extLst>
                </a:gridCol>
                <a:gridCol w="2448272">
                  <a:extLst>
                    <a:ext uri="{9D8B030D-6E8A-4147-A177-3AD203B41FA5}">
                      <a16:colId xmlns:a16="http://schemas.microsoft.com/office/drawing/2014/main" xmlns="" val="3173066150"/>
                    </a:ext>
                  </a:extLst>
                </a:gridCol>
                <a:gridCol w="1800200">
                  <a:extLst>
                    <a:ext uri="{9D8B030D-6E8A-4147-A177-3AD203B41FA5}">
                      <a16:colId xmlns:a16="http://schemas.microsoft.com/office/drawing/2014/main" xmlns="" val="1203063922"/>
                    </a:ext>
                  </a:extLst>
                </a:gridCol>
                <a:gridCol w="2444453">
                  <a:extLst>
                    <a:ext uri="{9D8B030D-6E8A-4147-A177-3AD203B41FA5}">
                      <a16:colId xmlns:a16="http://schemas.microsoft.com/office/drawing/2014/main" xmlns="" val="977299886"/>
                    </a:ext>
                  </a:extLst>
                </a:gridCol>
              </a:tblGrid>
              <a:tr h="377225">
                <a:tc>
                  <a:txBody>
                    <a:bodyPr/>
                    <a:lstStyle/>
                    <a:p>
                      <a:r>
                        <a:rPr lang="fr-CH" sz="1400" dirty="0">
                          <a:solidFill>
                            <a:srgbClr val="FF6600"/>
                          </a:solidFill>
                          <a:latin typeface="Raleway" panose="020B0003030101060003" pitchFamily="34" charset="0"/>
                        </a:rPr>
                        <a:t>(état</a:t>
                      </a:r>
                      <a:r>
                        <a:rPr lang="fr-CH" sz="1400" baseline="0" dirty="0">
                          <a:solidFill>
                            <a:srgbClr val="FF6600"/>
                          </a:solidFill>
                          <a:latin typeface="Raleway" panose="020B0003030101060003" pitchFamily="34" charset="0"/>
                        </a:rPr>
                        <a:t> </a:t>
                      </a:r>
                      <a:r>
                        <a:rPr lang="fr-CH" sz="1400" baseline="0" dirty="0" smtClean="0">
                          <a:solidFill>
                            <a:srgbClr val="FF6600"/>
                          </a:solidFill>
                          <a:latin typeface="Raleway" panose="020B0003030101060003" pitchFamily="34" charset="0"/>
                        </a:rPr>
                        <a:t>actuel)</a:t>
                      </a:r>
                      <a:endParaRPr lang="fr-CH" sz="1600" dirty="0">
                        <a:solidFill>
                          <a:srgbClr val="FF6600"/>
                        </a:solidFill>
                        <a:latin typeface="Raleway" panose="020B0003030101060003" pitchFamily="34" charset="0"/>
                      </a:endParaRPr>
                    </a:p>
                  </a:txBody>
                  <a:tcPr/>
                </a:tc>
                <a:tc>
                  <a:txBody>
                    <a:bodyPr/>
                    <a:lstStyle/>
                    <a:p>
                      <a:r>
                        <a:rPr lang="fr-CH" sz="1400" dirty="0">
                          <a:solidFill>
                            <a:srgbClr val="FF6600"/>
                          </a:solidFill>
                          <a:latin typeface="Raleway" panose="020B0003030101060003" pitchFamily="34" charset="0"/>
                        </a:rPr>
                        <a:t>Déduction maximale</a:t>
                      </a:r>
                    </a:p>
                  </a:txBody>
                  <a:tcPr/>
                </a:tc>
                <a:tc>
                  <a:txBody>
                    <a:bodyPr/>
                    <a:lstStyle/>
                    <a:p>
                      <a:r>
                        <a:rPr lang="fr-CH" sz="1400" dirty="0">
                          <a:solidFill>
                            <a:srgbClr val="FF6600"/>
                          </a:solidFill>
                          <a:latin typeface="Raleway" panose="020B0003030101060003" pitchFamily="34" charset="0"/>
                        </a:rPr>
                        <a:t>(état</a:t>
                      </a:r>
                      <a:r>
                        <a:rPr lang="fr-CH" sz="1400" baseline="0" dirty="0">
                          <a:solidFill>
                            <a:srgbClr val="FF6600"/>
                          </a:solidFill>
                          <a:latin typeface="Raleway" panose="020B0003030101060003" pitchFamily="34" charset="0"/>
                        </a:rPr>
                        <a:t> </a:t>
                      </a:r>
                      <a:r>
                        <a:rPr lang="fr-CH" sz="1400" baseline="0" dirty="0" smtClean="0">
                          <a:solidFill>
                            <a:srgbClr val="FF6600"/>
                          </a:solidFill>
                          <a:latin typeface="Raleway" panose="020B0003030101060003" pitchFamily="34" charset="0"/>
                        </a:rPr>
                        <a:t> actuel)</a:t>
                      </a:r>
                      <a:endParaRPr lang="fr-CH" sz="1400" dirty="0">
                        <a:solidFill>
                          <a:srgbClr val="FF6600"/>
                        </a:solidFill>
                        <a:latin typeface="Raleway" panose="020B0003030101060003" pitchFamily="34" charset="0"/>
                      </a:endParaRPr>
                    </a:p>
                  </a:txBody>
                  <a:tcPr/>
                </a:tc>
                <a:tc>
                  <a:txBody>
                    <a:bodyPr/>
                    <a:lstStyle/>
                    <a:p>
                      <a:r>
                        <a:rPr lang="fr-CH" sz="1400" dirty="0">
                          <a:solidFill>
                            <a:srgbClr val="FF6600"/>
                          </a:solidFill>
                          <a:latin typeface="Raleway" panose="020B0003030101060003" pitchFamily="34" charset="0"/>
                        </a:rPr>
                        <a:t>Déduction maximale</a:t>
                      </a:r>
                    </a:p>
                  </a:txBody>
                  <a:tcPr/>
                </a:tc>
                <a:extLst>
                  <a:ext uri="{0D108BD9-81ED-4DB2-BD59-A6C34878D82A}">
                    <a16:rowId xmlns:a16="http://schemas.microsoft.com/office/drawing/2014/main" xmlns="" val="1802899454"/>
                  </a:ext>
                </a:extLst>
              </a:tr>
              <a:tr h="377225">
                <a:tc>
                  <a:txBody>
                    <a:bodyPr/>
                    <a:lstStyle/>
                    <a:p>
                      <a:r>
                        <a:rPr lang="fr-CH" sz="1200" b="1" dirty="0">
                          <a:latin typeface="Raleway" panose="020B0003030101060003" pitchFamily="34" charset="0"/>
                        </a:rPr>
                        <a:t>Confédération</a:t>
                      </a:r>
                    </a:p>
                  </a:txBody>
                  <a:tcPr/>
                </a:tc>
                <a:tc>
                  <a:txBody>
                    <a:bodyPr/>
                    <a:lstStyle/>
                    <a:p>
                      <a:pPr algn="ctr"/>
                      <a:r>
                        <a:rPr lang="fr-CH" sz="1200" dirty="0">
                          <a:latin typeface="Raleway" panose="020B0003030101060003" pitchFamily="34" charset="0"/>
                        </a:rPr>
                        <a:t>CHF 3000 (dès le 01.01.16)</a:t>
                      </a:r>
                    </a:p>
                  </a:txBody>
                  <a:tcPr/>
                </a:tc>
                <a:tc>
                  <a:txBody>
                    <a:bodyPr/>
                    <a:lstStyle/>
                    <a:p>
                      <a:r>
                        <a:rPr lang="fr-CH" sz="1200" b="1" dirty="0">
                          <a:latin typeface="Raleway" panose="020B0003030101060003" pitchFamily="34" charset="0"/>
                        </a:rPr>
                        <a:t>Argovie</a:t>
                      </a:r>
                    </a:p>
                  </a:txBody>
                  <a:tcPr/>
                </a:tc>
                <a:tc>
                  <a:txBody>
                    <a:bodyPr/>
                    <a:lstStyle/>
                    <a:p>
                      <a:pPr algn="ctr"/>
                      <a:r>
                        <a:rPr lang="fr-CH" sz="1200" dirty="0">
                          <a:latin typeface="Raleway" panose="020B0003030101060003" pitchFamily="34" charset="0"/>
                        </a:rPr>
                        <a:t>CHF</a:t>
                      </a:r>
                      <a:r>
                        <a:rPr lang="fr-CH" sz="1200" baseline="0" dirty="0">
                          <a:latin typeface="Raleway" panose="020B0003030101060003" pitchFamily="34" charset="0"/>
                        </a:rPr>
                        <a:t> 6000</a:t>
                      </a:r>
                      <a:endParaRPr lang="fr-CH" sz="1200" dirty="0">
                        <a:latin typeface="Raleway" panose="020B0003030101060003" pitchFamily="34" charset="0"/>
                      </a:endParaRPr>
                    </a:p>
                  </a:txBody>
                  <a:tcPr/>
                </a:tc>
                <a:extLst>
                  <a:ext uri="{0D108BD9-81ED-4DB2-BD59-A6C34878D82A}">
                    <a16:rowId xmlns:a16="http://schemas.microsoft.com/office/drawing/2014/main" xmlns="" val="1232189296"/>
                  </a:ext>
                </a:extLst>
              </a:tr>
              <a:tr h="377225">
                <a:tc>
                  <a:txBody>
                    <a:bodyPr/>
                    <a:lstStyle/>
                    <a:p>
                      <a:r>
                        <a:rPr lang="fr-CH" sz="1200" b="1" dirty="0">
                          <a:latin typeface="Raleway" panose="020B0003030101060003" pitchFamily="34" charset="0"/>
                        </a:rPr>
                        <a:t>Lucerne</a:t>
                      </a:r>
                    </a:p>
                  </a:txBody>
                  <a:tcPr/>
                </a:tc>
                <a:tc>
                  <a:txBody>
                    <a:bodyPr/>
                    <a:lstStyle/>
                    <a:p>
                      <a:pPr algn="ctr"/>
                      <a:r>
                        <a:rPr lang="fr-CH" sz="1200" dirty="0">
                          <a:latin typeface="Raleway" panose="020B0003030101060003" pitchFamily="34" charset="0"/>
                        </a:rPr>
                        <a:t>CHF 6000</a:t>
                      </a:r>
                    </a:p>
                  </a:txBody>
                  <a:tcPr/>
                </a:tc>
                <a:tc>
                  <a:txBody>
                    <a:bodyPr/>
                    <a:lstStyle/>
                    <a:p>
                      <a:r>
                        <a:rPr lang="fr-CH" sz="1200" b="1" dirty="0">
                          <a:latin typeface="Raleway" panose="020B0003030101060003" pitchFamily="34" charset="0"/>
                        </a:rPr>
                        <a:t>Bâle Ville</a:t>
                      </a:r>
                      <a:r>
                        <a:rPr lang="fr-CH" sz="1200" b="1" baseline="0" dirty="0">
                          <a:latin typeface="Raleway" panose="020B0003030101060003" pitchFamily="34" charset="0"/>
                        </a:rPr>
                        <a:t> + Campagne</a:t>
                      </a:r>
                      <a:endParaRPr lang="fr-CH" sz="1200" b="1" dirty="0">
                        <a:latin typeface="Raleway" panose="020B0003030101060003" pitchFamily="34" charset="0"/>
                      </a:endParaRPr>
                    </a:p>
                  </a:txBody>
                  <a:tcPr/>
                </a:tc>
                <a:tc>
                  <a:txBody>
                    <a:bodyPr/>
                    <a:lstStyle/>
                    <a:p>
                      <a:pPr algn="ctr"/>
                      <a:r>
                        <a:rPr lang="fr-CH" sz="1200" dirty="0">
                          <a:latin typeface="Raleway" panose="020B0003030101060003" pitchFamily="34" charset="0"/>
                        </a:rPr>
                        <a:t>CHF 3000</a:t>
                      </a:r>
                    </a:p>
                  </a:txBody>
                  <a:tcPr/>
                </a:tc>
                <a:extLst>
                  <a:ext uri="{0D108BD9-81ED-4DB2-BD59-A6C34878D82A}">
                    <a16:rowId xmlns:a16="http://schemas.microsoft.com/office/drawing/2014/main" xmlns="" val="1746794668"/>
                  </a:ext>
                </a:extLst>
              </a:tr>
              <a:tr h="377225">
                <a:tc>
                  <a:txBody>
                    <a:bodyPr/>
                    <a:lstStyle/>
                    <a:p>
                      <a:r>
                        <a:rPr lang="fr-CH" sz="1200" b="1" dirty="0">
                          <a:latin typeface="Raleway" panose="020B0003030101060003" pitchFamily="34" charset="0"/>
                        </a:rPr>
                        <a:t>Obwald</a:t>
                      </a:r>
                    </a:p>
                  </a:txBody>
                  <a:tcPr/>
                </a:tc>
                <a:tc>
                  <a:txBody>
                    <a:bodyPr/>
                    <a:lstStyle/>
                    <a:p>
                      <a:pPr algn="ctr"/>
                      <a:r>
                        <a:rPr lang="fr-CH" sz="1200" dirty="0">
                          <a:latin typeface="Raleway" panose="020B0003030101060003" pitchFamily="34" charset="0"/>
                        </a:rPr>
                        <a:t>Pas</a:t>
                      </a:r>
                      <a:r>
                        <a:rPr lang="fr-CH" sz="1200" baseline="0" dirty="0">
                          <a:latin typeface="Raleway" panose="020B0003030101060003" pitchFamily="34" charset="0"/>
                        </a:rPr>
                        <a:t> d’adaptation prévue dans le cadre du FAIF</a:t>
                      </a:r>
                      <a:endParaRPr lang="fr-CH" sz="1200" dirty="0">
                        <a:latin typeface="Raleway" panose="020B0003030101060003" pitchFamily="34" charset="0"/>
                      </a:endParaRPr>
                    </a:p>
                  </a:txBody>
                  <a:tcPr/>
                </a:tc>
                <a:tc>
                  <a:txBody>
                    <a:bodyPr/>
                    <a:lstStyle/>
                    <a:p>
                      <a:r>
                        <a:rPr lang="fr-CH" sz="1200" b="1" dirty="0">
                          <a:latin typeface="Raleway" panose="020B0003030101060003" pitchFamily="34" charset="0"/>
                        </a:rPr>
                        <a:t>Zürich</a:t>
                      </a:r>
                    </a:p>
                  </a:txBody>
                  <a:tcPr/>
                </a:tc>
                <a:tc>
                  <a:txBody>
                    <a:bodyPr/>
                    <a:lstStyle/>
                    <a:p>
                      <a:pPr algn="ctr"/>
                      <a:r>
                        <a:rPr lang="fr-CH" sz="1200" dirty="0">
                          <a:latin typeface="Raleway" panose="020B0003030101060003" pitchFamily="34" charset="0"/>
                        </a:rPr>
                        <a:t>CHF 3000</a:t>
                      </a:r>
                    </a:p>
                  </a:txBody>
                  <a:tcPr/>
                </a:tc>
                <a:extLst>
                  <a:ext uri="{0D108BD9-81ED-4DB2-BD59-A6C34878D82A}">
                    <a16:rowId xmlns:a16="http://schemas.microsoft.com/office/drawing/2014/main" xmlns="" val="4065777732"/>
                  </a:ext>
                </a:extLst>
              </a:tr>
              <a:tr h="377225">
                <a:tc>
                  <a:txBody>
                    <a:bodyPr/>
                    <a:lstStyle/>
                    <a:p>
                      <a:r>
                        <a:rPr lang="fr-CH" sz="1200" b="1" dirty="0">
                          <a:latin typeface="Raleway" panose="020B0003030101060003" pitchFamily="34" charset="0"/>
                        </a:rPr>
                        <a:t>Nidwald</a:t>
                      </a:r>
                    </a:p>
                  </a:txBody>
                  <a:tcPr/>
                </a:tc>
                <a:tc>
                  <a:txBody>
                    <a:bodyPr/>
                    <a:lstStyle/>
                    <a:p>
                      <a:pPr algn="ctr"/>
                      <a:r>
                        <a:rPr lang="fr-CH" sz="1200" dirty="0">
                          <a:latin typeface="Raleway" panose="020B0003030101060003" pitchFamily="34" charset="0"/>
                        </a:rPr>
                        <a:t>CHF 6000</a:t>
                      </a:r>
                    </a:p>
                  </a:txBody>
                  <a:tcPr/>
                </a:tc>
                <a:tc>
                  <a:txBody>
                    <a:bodyPr/>
                    <a:lstStyle/>
                    <a:p>
                      <a:r>
                        <a:rPr lang="fr-CH" sz="1200" b="1" dirty="0">
                          <a:latin typeface="Raleway" panose="020B0003030101060003" pitchFamily="34" charset="0"/>
                        </a:rPr>
                        <a:t>Thurgovie</a:t>
                      </a:r>
                    </a:p>
                  </a:txBody>
                  <a:tcPr/>
                </a:tc>
                <a:tc>
                  <a:txBody>
                    <a:bodyPr/>
                    <a:lstStyle/>
                    <a:p>
                      <a:pPr algn="ctr"/>
                      <a:r>
                        <a:rPr lang="fr-CH" sz="1200" dirty="0">
                          <a:latin typeface="Raleway" panose="020B0003030101060003" pitchFamily="34" charset="0"/>
                        </a:rPr>
                        <a:t>CHF 6500</a:t>
                      </a:r>
                    </a:p>
                  </a:txBody>
                  <a:tcPr/>
                </a:tc>
                <a:extLst>
                  <a:ext uri="{0D108BD9-81ED-4DB2-BD59-A6C34878D82A}">
                    <a16:rowId xmlns:a16="http://schemas.microsoft.com/office/drawing/2014/main" xmlns="" val="109342461"/>
                  </a:ext>
                </a:extLst>
              </a:tr>
              <a:tr h="377225">
                <a:tc>
                  <a:txBody>
                    <a:bodyPr/>
                    <a:lstStyle/>
                    <a:p>
                      <a:r>
                        <a:rPr lang="fr-CH" sz="1200" b="1" dirty="0">
                          <a:latin typeface="Raleway" panose="020B0003030101060003" pitchFamily="34" charset="0"/>
                        </a:rPr>
                        <a:t>Zoug</a:t>
                      </a:r>
                    </a:p>
                  </a:txBody>
                  <a:tcPr/>
                </a:tc>
                <a:tc>
                  <a:txBody>
                    <a:bodyPr/>
                    <a:lstStyle/>
                    <a:p>
                      <a:pPr algn="ctr"/>
                      <a:r>
                        <a:rPr lang="fr-CH" sz="1200" dirty="0">
                          <a:latin typeface="Raleway" panose="020B0003030101060003" pitchFamily="34" charset="0"/>
                        </a:rPr>
                        <a:t>CHF 6000</a:t>
                      </a:r>
                    </a:p>
                  </a:txBody>
                  <a:tcPr/>
                </a:tc>
                <a:tc>
                  <a:txBody>
                    <a:bodyPr/>
                    <a:lstStyle/>
                    <a:p>
                      <a:r>
                        <a:rPr lang="fr-CH" sz="1200" b="1" dirty="0">
                          <a:latin typeface="Raleway" panose="020B0003030101060003" pitchFamily="34" charset="0"/>
                        </a:rPr>
                        <a:t>Appenzell Rhodes-Extérieures</a:t>
                      </a:r>
                    </a:p>
                  </a:txBody>
                  <a:tcPr/>
                </a:tc>
                <a:tc>
                  <a:txBody>
                    <a:bodyPr/>
                    <a:lstStyle/>
                    <a:p>
                      <a:pPr algn="ctr"/>
                      <a:r>
                        <a:rPr lang="fr-CH" sz="1200" dirty="0">
                          <a:latin typeface="Raleway" panose="020B0003030101060003" pitchFamily="34" charset="0"/>
                        </a:rPr>
                        <a:t>CHF 6000</a:t>
                      </a:r>
                    </a:p>
                  </a:txBody>
                  <a:tcPr/>
                </a:tc>
                <a:extLst>
                  <a:ext uri="{0D108BD9-81ED-4DB2-BD59-A6C34878D82A}">
                    <a16:rowId xmlns:a16="http://schemas.microsoft.com/office/drawing/2014/main" xmlns="" val="2226006008"/>
                  </a:ext>
                </a:extLst>
              </a:tr>
              <a:tr h="377225">
                <a:tc>
                  <a:txBody>
                    <a:bodyPr/>
                    <a:lstStyle/>
                    <a:p>
                      <a:r>
                        <a:rPr lang="fr-CH" sz="1200" b="1" dirty="0">
                          <a:latin typeface="Raleway" panose="020B0003030101060003" pitchFamily="34" charset="0"/>
                        </a:rPr>
                        <a:t>Uri</a:t>
                      </a:r>
                    </a:p>
                  </a:txBody>
                  <a:tcPr/>
                </a:tc>
                <a:tc>
                  <a:txBody>
                    <a:bodyPr/>
                    <a:lstStyle/>
                    <a:p>
                      <a:pPr algn="ctr"/>
                      <a:r>
                        <a:rPr lang="fr-CH" sz="1200" dirty="0">
                          <a:latin typeface="Raleway" panose="020B0003030101060003" pitchFamily="34" charset="0"/>
                        </a:rPr>
                        <a:t>Pas d’adaptation prévue dan</a:t>
                      </a:r>
                      <a:r>
                        <a:rPr lang="fr-CH" sz="1200" baseline="0" dirty="0">
                          <a:latin typeface="Raleway" panose="020B0003030101060003" pitchFamily="34" charset="0"/>
                        </a:rPr>
                        <a:t>s le cadre du FAIF</a:t>
                      </a:r>
                      <a:endParaRPr lang="fr-CH" sz="1200" dirty="0">
                        <a:latin typeface="Raleway" panose="020B0003030101060003" pitchFamily="34" charset="0"/>
                      </a:endParaRPr>
                    </a:p>
                  </a:txBody>
                  <a:tcPr/>
                </a:tc>
                <a:tc>
                  <a:txBody>
                    <a:bodyPr/>
                    <a:lstStyle/>
                    <a:p>
                      <a:r>
                        <a:rPr lang="fr-CH" sz="1200" b="1" dirty="0">
                          <a:latin typeface="Raleway" panose="020B0003030101060003" pitchFamily="34" charset="0"/>
                        </a:rPr>
                        <a:t>Saint-Gall</a:t>
                      </a:r>
                    </a:p>
                  </a:txBody>
                  <a:tcPr/>
                </a:tc>
                <a:tc>
                  <a:txBody>
                    <a:bodyPr/>
                    <a:lstStyle/>
                    <a:p>
                      <a:pPr algn="ctr"/>
                      <a:r>
                        <a:rPr lang="fr-CH" sz="1200" dirty="0">
                          <a:latin typeface="Raleway" panose="020B0003030101060003" pitchFamily="34" charset="0"/>
                        </a:rPr>
                        <a:t>CHF 3000</a:t>
                      </a:r>
                    </a:p>
                  </a:txBody>
                  <a:tcPr/>
                </a:tc>
                <a:extLst>
                  <a:ext uri="{0D108BD9-81ED-4DB2-BD59-A6C34878D82A}">
                    <a16:rowId xmlns:a16="http://schemas.microsoft.com/office/drawing/2014/main" xmlns="" val="1129621209"/>
                  </a:ext>
                </a:extLst>
              </a:tr>
              <a:tr h="377225">
                <a:tc>
                  <a:txBody>
                    <a:bodyPr/>
                    <a:lstStyle/>
                    <a:p>
                      <a:r>
                        <a:rPr lang="fr-CH" sz="1200" b="1" dirty="0">
                          <a:latin typeface="Raleway" panose="020B0003030101060003" pitchFamily="34" charset="0"/>
                        </a:rPr>
                        <a:t>Schwyz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200" dirty="0">
                          <a:latin typeface="Raleway" panose="020B0003030101060003" pitchFamily="34" charset="0"/>
                        </a:rPr>
                        <a:t>Pas d’adaptation prévue dan</a:t>
                      </a:r>
                      <a:r>
                        <a:rPr lang="fr-CH" sz="1200" baseline="0" dirty="0">
                          <a:latin typeface="Raleway" panose="020B0003030101060003" pitchFamily="34" charset="0"/>
                        </a:rPr>
                        <a:t>s le cadre du FAIF</a:t>
                      </a:r>
                      <a:endParaRPr lang="fr-CH" sz="1200" dirty="0">
                        <a:latin typeface="Raleway" panose="020B0003030101060003" pitchFamily="34" charset="0"/>
                      </a:endParaRPr>
                    </a:p>
                  </a:txBody>
                  <a:tcPr/>
                </a:tc>
                <a:tc>
                  <a:txBody>
                    <a:bodyPr/>
                    <a:lstStyle/>
                    <a:p>
                      <a:r>
                        <a:rPr lang="fr-CH" sz="1200" b="1" dirty="0">
                          <a:latin typeface="Raleway" panose="020B0003030101060003" pitchFamily="34" charset="0"/>
                        </a:rPr>
                        <a:t>Suisse</a:t>
                      </a:r>
                      <a:r>
                        <a:rPr lang="fr-CH" sz="1200" b="1" baseline="0" dirty="0">
                          <a:latin typeface="Raleway" panose="020B0003030101060003" pitchFamily="34" charset="0"/>
                        </a:rPr>
                        <a:t> romande</a:t>
                      </a:r>
                      <a:endParaRPr lang="fr-CH" sz="1200" b="1" dirty="0">
                        <a:latin typeface="Raleway" panose="020B00030301010600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200" dirty="0" smtClean="0">
                          <a:latin typeface="Raleway" panose="020B0003030101060003" pitchFamily="34" charset="0"/>
                        </a:rPr>
                        <a:t>Certains projets en cours (Fribourg)</a:t>
                      </a:r>
                      <a:endParaRPr lang="fr-CH" sz="1200" dirty="0">
                        <a:latin typeface="Raleway" panose="020B0003030101060003" pitchFamily="34" charset="0"/>
                      </a:endParaRPr>
                    </a:p>
                  </a:txBody>
                  <a:tcPr/>
                </a:tc>
                <a:extLst>
                  <a:ext uri="{0D108BD9-81ED-4DB2-BD59-A6C34878D82A}">
                    <a16:rowId xmlns:a16="http://schemas.microsoft.com/office/drawing/2014/main" xmlns="" val="768164224"/>
                  </a:ext>
                </a:extLst>
              </a:tr>
              <a:tr h="377225">
                <a:tc>
                  <a:txBody>
                    <a:bodyPr/>
                    <a:lstStyle/>
                    <a:p>
                      <a:r>
                        <a:rPr lang="fr-CH" sz="1200" b="1" dirty="0">
                          <a:latin typeface="Raleway" panose="020B0003030101060003" pitchFamily="34" charset="0"/>
                        </a:rPr>
                        <a:t>Berne</a:t>
                      </a:r>
                    </a:p>
                  </a:txBody>
                  <a:tcPr/>
                </a:tc>
                <a:tc>
                  <a:txBody>
                    <a:bodyPr/>
                    <a:lstStyle/>
                    <a:p>
                      <a:pPr algn="ctr"/>
                      <a:r>
                        <a:rPr lang="fr-CH" sz="1200" dirty="0">
                          <a:latin typeface="Raleway" panose="020B0003030101060003" pitchFamily="34" charset="0"/>
                        </a:rPr>
                        <a:t>CHF 6700</a:t>
                      </a:r>
                    </a:p>
                  </a:txBody>
                  <a:tcPr/>
                </a:tc>
                <a:tc>
                  <a:txBody>
                    <a:bodyPr/>
                    <a:lstStyle/>
                    <a:p>
                      <a:r>
                        <a:rPr lang="fr-CH" sz="1200" b="1" dirty="0" smtClean="0">
                          <a:latin typeface="Raleway" panose="020B0003030101060003" pitchFamily="34" charset="0"/>
                        </a:rPr>
                        <a:t>Genève</a:t>
                      </a:r>
                      <a:endParaRPr lang="fr-CH" sz="1200" b="1" dirty="0">
                        <a:latin typeface="Raleway" panose="020B0003030101060003" pitchFamily="34" charset="0"/>
                      </a:endParaRPr>
                    </a:p>
                  </a:txBody>
                  <a:tcPr/>
                </a:tc>
                <a:tc>
                  <a:txBody>
                    <a:bodyPr/>
                    <a:lstStyle/>
                    <a:p>
                      <a:pPr algn="ctr"/>
                      <a:r>
                        <a:rPr lang="fr-CH" sz="1200" dirty="0">
                          <a:latin typeface="Raleway" panose="020B0003030101060003" pitchFamily="34" charset="0"/>
                        </a:rPr>
                        <a:t>CHF </a:t>
                      </a:r>
                      <a:r>
                        <a:rPr lang="fr-CH" sz="1200" dirty="0" smtClean="0">
                          <a:latin typeface="Raleway" panose="020B0003030101060003" pitchFamily="34" charset="0"/>
                        </a:rPr>
                        <a:t>500 (accepté par vote du</a:t>
                      </a:r>
                      <a:r>
                        <a:rPr lang="fr-CH" sz="1200" baseline="0" dirty="0" smtClean="0">
                          <a:latin typeface="Raleway" panose="020B0003030101060003" pitchFamily="34" charset="0"/>
                        </a:rPr>
                        <a:t> 25.09.2016)</a:t>
                      </a:r>
                      <a:endParaRPr lang="fr-CH" sz="1200" dirty="0">
                        <a:latin typeface="Raleway" panose="020B0003030101060003" pitchFamily="34" charset="0"/>
                      </a:endParaRPr>
                    </a:p>
                  </a:txBody>
                  <a:tcPr/>
                </a:tc>
                <a:extLst>
                  <a:ext uri="{0D108BD9-81ED-4DB2-BD59-A6C34878D82A}">
                    <a16:rowId xmlns:a16="http://schemas.microsoft.com/office/drawing/2014/main" xmlns="" val="3204846123"/>
                  </a:ext>
                </a:extLst>
              </a:tr>
            </a:tbl>
          </a:graphicData>
        </a:graphic>
      </p:graphicFrame>
    </p:spTree>
    <p:extLst>
      <p:ext uri="{BB962C8B-B14F-4D97-AF65-F5344CB8AC3E}">
        <p14:creationId xmlns:p14="http://schemas.microsoft.com/office/powerpoint/2010/main" val="231249942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10680</TotalTime>
  <Words>3822</Words>
  <Application>Microsoft Office PowerPoint</Application>
  <PresentationFormat>Affichage à l'écran (4:3)</PresentationFormat>
  <Paragraphs>570</Paragraphs>
  <Slides>36</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36</vt:i4>
      </vt:variant>
    </vt:vector>
  </HeadingPairs>
  <TitlesOfParts>
    <vt:vector size="41" baseType="lpstr">
      <vt:lpstr>Arial</vt:lpstr>
      <vt:lpstr>Raleway</vt:lpstr>
      <vt:lpstr>Times New Roman</vt:lpstr>
      <vt:lpstr>Wingdings</vt:lpstr>
      <vt:lpstr>Default Design</vt:lpstr>
      <vt:lpstr>  Fiscalité et salaires : questions choisies</vt:lpstr>
      <vt:lpstr>Table des matières</vt:lpstr>
      <vt:lpstr>Nouveautés liées au NCS : Résumé</vt:lpstr>
      <vt:lpstr>Nouveautés liées au NCS : rappel et introduction</vt:lpstr>
      <vt:lpstr>Nouveautés liées au NCS : rappel et introduction</vt:lpstr>
      <vt:lpstr>Nouveautés liées au NCS : rappel et introduction</vt:lpstr>
      <vt:lpstr>Impacts du FAIF : point de départ</vt:lpstr>
      <vt:lpstr>Impacts du FAIF : bases légales</vt:lpstr>
      <vt:lpstr>Impacts du FAIF : pratiques cantonales  </vt:lpstr>
      <vt:lpstr>Impacts du FAIF : conséquences</vt:lpstr>
      <vt:lpstr>Impacts du FAIF : différents cas de figure</vt:lpstr>
      <vt:lpstr>Impacts du FAIF : pas de véhicule d’entreprise</vt:lpstr>
      <vt:lpstr>Impacts du FAIF : pas de véhicule d’entreprise</vt:lpstr>
      <vt:lpstr>Impacts du FAIF : véhicule d’entreprise</vt:lpstr>
      <vt:lpstr>Impacts du FAIF : exemple véhicule d’entreprise</vt:lpstr>
      <vt:lpstr>Impacts du FAIF : service externe</vt:lpstr>
      <vt:lpstr>Impacts du FAIF : recommandations pratiques</vt:lpstr>
      <vt:lpstr>Loi fédérale sur l’imposition des frais de formation : nouveautés au 01.01.2016</vt:lpstr>
      <vt:lpstr>Loi fédérale sur l’imposition des frais                   de formation</vt:lpstr>
      <vt:lpstr>Quelques arrêts de jurisprudence</vt:lpstr>
      <vt:lpstr>2a) ATF 2C_618/2014, RDAF 2015 II 450</vt:lpstr>
      <vt:lpstr>2a) ATF 2C_618/2014, RDAF 2015 II 450</vt:lpstr>
      <vt:lpstr>2a) ATF 2C_618/2014, RDAF 2015 II 450</vt:lpstr>
      <vt:lpstr>2b) ATF 2C_360/2015 </vt:lpstr>
      <vt:lpstr>2b) ATF 2C_360/2015 </vt:lpstr>
      <vt:lpstr>2b) ATF 2C_360/2015 </vt:lpstr>
      <vt:lpstr>2b) ATF 2C_360/2015 </vt:lpstr>
      <vt:lpstr>2c) ATF 9C_327/2015</vt:lpstr>
      <vt:lpstr>2c) ATF 9C_327/2015</vt:lpstr>
      <vt:lpstr>2c) ATF 9C_327/2015</vt:lpstr>
      <vt:lpstr>2c) ATF 9C_327/2015</vt:lpstr>
      <vt:lpstr>2d) ATF 2C_697/2014, StR 6/2015 603</vt:lpstr>
      <vt:lpstr>2d) ATF 2C_697/2014, StR 6/2015 603</vt:lpstr>
      <vt:lpstr>2d) ATF 2C_697/2014, StR 6/2015 603</vt:lpstr>
      <vt:lpstr>Annexes</vt:lpstr>
      <vt:lpstr>Merci de votre attention</vt:lpstr>
    </vt:vector>
  </TitlesOfParts>
  <Company>Etude Oberson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Etude Oberson</dc:creator>
  <cp:lastModifiedBy>dopa</cp:lastModifiedBy>
  <cp:revision>764</cp:revision>
  <cp:lastPrinted>2016-11-07T16:38:05Z</cp:lastPrinted>
  <dcterms:created xsi:type="dcterms:W3CDTF">2003-03-18T13:11:53Z</dcterms:created>
  <dcterms:modified xsi:type="dcterms:W3CDTF">2016-11-17T07:22:50Z</dcterms:modified>
</cp:coreProperties>
</file>