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0"/>
  </p:notesMasterIdLst>
  <p:handoutMasterIdLst>
    <p:handoutMasterId r:id="rId31"/>
  </p:handoutMasterIdLst>
  <p:sldIdLst>
    <p:sldId id="294" r:id="rId3"/>
    <p:sldId id="310" r:id="rId4"/>
    <p:sldId id="312" r:id="rId5"/>
    <p:sldId id="309" r:id="rId6"/>
    <p:sldId id="295" r:id="rId7"/>
    <p:sldId id="296" r:id="rId8"/>
    <p:sldId id="299" r:id="rId9"/>
    <p:sldId id="313" r:id="rId10"/>
    <p:sldId id="301" r:id="rId11"/>
    <p:sldId id="314" r:id="rId12"/>
    <p:sldId id="297" r:id="rId13"/>
    <p:sldId id="303" r:id="rId14"/>
    <p:sldId id="304" r:id="rId15"/>
    <p:sldId id="305" r:id="rId16"/>
    <p:sldId id="306" r:id="rId17"/>
    <p:sldId id="319" r:id="rId18"/>
    <p:sldId id="321" r:id="rId19"/>
    <p:sldId id="307" r:id="rId20"/>
    <p:sldId id="308" r:id="rId21"/>
    <p:sldId id="316" r:id="rId22"/>
    <p:sldId id="317" r:id="rId23"/>
    <p:sldId id="315" r:id="rId24"/>
    <p:sldId id="318" r:id="rId25"/>
    <p:sldId id="298" r:id="rId26"/>
    <p:sldId id="320" r:id="rId27"/>
    <p:sldId id="311" r:id="rId28"/>
    <p:sldId id="274" r:id="rId29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A18"/>
    <a:srgbClr val="3E3E31"/>
    <a:srgbClr val="97999C"/>
    <a:srgbClr val="4D4D4D"/>
    <a:srgbClr val="4D4D4F"/>
    <a:srgbClr val="D3D548"/>
    <a:srgbClr val="AADEE9"/>
    <a:srgbClr val="E9E874"/>
    <a:srgbClr val="96969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7" autoAdjust="0"/>
    <p:restoredTop sz="94494" autoAdjust="0"/>
  </p:normalViewPr>
  <p:slideViewPr>
    <p:cSldViewPr>
      <p:cViewPr varScale="1">
        <p:scale>
          <a:sx n="133" d="100"/>
          <a:sy n="133" d="100"/>
        </p:scale>
        <p:origin x="94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CEE8BB58-08CD-4E16-B94F-E9BF25D97F41}" type="datetimeFigureOut">
              <a:rPr lang="fr-CH" smtClean="0"/>
              <a:t>18.01.2023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0BB877D5-9DFD-4C20-AA5C-19985567AE5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8090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57613312-122B-4761-A395-1179D44B04A9}" type="datetimeFigureOut">
              <a:rPr lang="fr-CH" smtClean="0"/>
              <a:pPr/>
              <a:t>18.01.2023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4" tIns="47777" rIns="95554" bIns="47777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4" tIns="47777" rIns="95554" bIns="4777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D6B4E039-E98E-425C-982B-41C4791B5017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893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4E039-E98E-425C-982B-41C4791B5017}" type="slidenum">
              <a:rPr lang="fr-CH" smtClean="0"/>
              <a:pPr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701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4E039-E98E-425C-982B-41C4791B5017}" type="slidenum">
              <a:rPr lang="fr-CH" smtClean="0"/>
              <a:pPr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461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05896">
              <a:defRPr/>
            </a:pPr>
            <a:endParaRPr lang="fr-CH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05896">
              <a:defRPr/>
            </a:pPr>
            <a:fld id="{D6B4E039-E98E-425C-982B-41C4791B5017}" type="slidenum">
              <a:rPr lang="fr-CH">
                <a:solidFill>
                  <a:prstClr val="black"/>
                </a:solidFill>
                <a:latin typeface="Calibri"/>
              </a:rPr>
              <a:pPr defTabSz="905896">
                <a:defRPr/>
              </a:pPr>
              <a:t>26</a:t>
            </a:fld>
            <a:endParaRPr lang="fr-CH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49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0" t="17238" r="19300"/>
          <a:stretch/>
        </p:blipFill>
        <p:spPr>
          <a:xfrm>
            <a:off x="-1" y="-20538"/>
            <a:ext cx="914400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2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 t="22273" r="22217"/>
          <a:stretch/>
        </p:blipFill>
        <p:spPr>
          <a:xfrm>
            <a:off x="0" y="-20538"/>
            <a:ext cx="9144000" cy="26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9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55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19620" r="20693"/>
          <a:stretch/>
        </p:blipFill>
        <p:spPr>
          <a:xfrm>
            <a:off x="-1" y="-20538"/>
            <a:ext cx="9144001" cy="25922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83918"/>
            <a:ext cx="1440000" cy="8099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371950"/>
            <a:ext cx="1080000" cy="6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1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67932" y="4443958"/>
            <a:ext cx="617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CH" sz="1600" dirty="0">
                <a:solidFill>
                  <a:srgbClr val="4D4D4F"/>
                </a:solidFill>
                <a:latin typeface="Raleway" panose="020B0003030101060003" pitchFamily="34" charset="0"/>
              </a:rPr>
              <a:t>Verbier – 18</a:t>
            </a:r>
            <a:r>
              <a:rPr lang="fr-CH" sz="1600" baseline="30000" dirty="0">
                <a:solidFill>
                  <a:srgbClr val="4D4D4F"/>
                </a:solidFill>
                <a:latin typeface="Raleway" panose="020B0003030101060003" pitchFamily="34" charset="0"/>
              </a:rPr>
              <a:t>th</a:t>
            </a:r>
            <a:r>
              <a:rPr lang="fr-CH" sz="1600" dirty="0">
                <a:solidFill>
                  <a:srgbClr val="4D4D4F"/>
                </a:solidFill>
                <a:latin typeface="Raleway" panose="020B0003030101060003" pitchFamily="34" charset="0"/>
              </a:rPr>
              <a:t> </a:t>
            </a:r>
            <a:r>
              <a:rPr lang="fr-CH" sz="1600" dirty="0" err="1">
                <a:solidFill>
                  <a:srgbClr val="4D4D4F"/>
                </a:solidFill>
                <a:latin typeface="Raleway" panose="020B0003030101060003" pitchFamily="34" charset="0"/>
              </a:rPr>
              <a:t>January</a:t>
            </a:r>
            <a:r>
              <a:rPr lang="fr-CH" sz="1600" dirty="0">
                <a:solidFill>
                  <a:srgbClr val="4D4D4F"/>
                </a:solidFill>
                <a:latin typeface="Raleway" panose="020B0003030101060003" pitchFamily="34" charset="0"/>
              </a:rPr>
              <a:t> 2023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41232" y="2931790"/>
            <a:ext cx="76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3E3E31"/>
                </a:solidFill>
                <a:latin typeface="Raleway" panose="020B0003030101060003" pitchFamily="34" charset="0"/>
              </a:rPr>
              <a:t>Establishing</a:t>
            </a:r>
            <a:r>
              <a:rPr lang="fr-CH" sz="4000" dirty="0">
                <a:solidFill>
                  <a:srgbClr val="3E3E31"/>
                </a:solidFill>
                <a:latin typeface="Raleway" panose="020B0003030101060003" pitchFamily="34" charset="0"/>
              </a:rPr>
              <a:t> a business in Switzerland</a:t>
            </a:r>
          </a:p>
        </p:txBody>
      </p:sp>
    </p:spTree>
    <p:extLst>
      <p:ext uri="{BB962C8B-B14F-4D97-AF65-F5344CB8AC3E}">
        <p14:creationId xmlns:p14="http://schemas.microsoft.com/office/powerpoint/2010/main" val="346931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Information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2AA4DA-5DA9-3840-EE1F-99343A8D6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37" t="13601" r="17713" b="5200"/>
          <a:stretch/>
        </p:blipFill>
        <p:spPr>
          <a:xfrm>
            <a:off x="2987824" y="8390"/>
            <a:ext cx="3528392" cy="511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7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Who</a:t>
            </a:r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 </a:t>
            </a:r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could</a:t>
            </a:r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 </a:t>
            </a:r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be</a:t>
            </a:r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 the </a:t>
            </a:r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shareholder</a:t>
            </a:r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9944" y="1187336"/>
            <a:ext cx="8064896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3 options :</a:t>
            </a: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Private shareholder (you, directly)</a:t>
            </a:r>
          </a:p>
          <a:p>
            <a:pPr marL="742950" lvl="1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Via a company (subsidiary)</a:t>
            </a:r>
          </a:p>
          <a:p>
            <a:pPr marL="1200150" lvl="2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You already own a company (in Switzerland or abroad) and this one will be the shareholder of the company in Switzerland</a:t>
            </a:r>
          </a:p>
          <a:p>
            <a:pPr marL="742950" lvl="1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100" i="1" dirty="0">
                <a:latin typeface="Raleway" panose="020B0003030101060003" pitchFamily="34" charset="0"/>
              </a:rPr>
              <a:t>Via a company (branch)</a:t>
            </a:r>
          </a:p>
          <a:p>
            <a:pPr marL="1200150" lvl="2" indent="-285750">
              <a:buBlip>
                <a:blip r:embed="rId2"/>
              </a:buBlip>
            </a:pPr>
            <a:r>
              <a:rPr lang="en-GB" sz="1100" i="1" dirty="0">
                <a:latin typeface="Raleway" panose="020B0003030101060003" pitchFamily="34" charset="0"/>
              </a:rPr>
              <a:t>You already own a company (in Switzerland) and do not want to set up another company. </a:t>
            </a:r>
            <a:r>
              <a:rPr lang="en-GB" sz="1100" i="1" dirty="0">
                <a:latin typeface="Raleway" panose="020B0003030101060003" pitchFamily="34" charset="0"/>
                <a:sym typeface="Wingdings" panose="05000000000000000000" pitchFamily="2" charset="2"/>
              </a:rPr>
              <a:t> no new company, but integration of a business</a:t>
            </a:r>
          </a:p>
          <a:p>
            <a:pPr marL="1200150" lvl="2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  <a:sym typeface="Wingdings" panose="05000000000000000000" pitchFamily="2" charset="2"/>
            </a:endParaRPr>
          </a:p>
          <a:p>
            <a:pPr marL="285750" lvl="2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  <a:sym typeface="Wingdings" panose="05000000000000000000" pitchFamily="2" charset="2"/>
              </a:rPr>
              <a:t>The decision depends on your needs and wishes. Shareholding is a part of the structure (if dividend).</a:t>
            </a:r>
            <a:endParaRPr lang="en-GB" sz="1400" dirty="0">
              <a:latin typeface="Raleway" panose="020B0003030101060003" pitchFamily="34" charset="0"/>
            </a:endParaRPr>
          </a:p>
          <a:p>
            <a:pPr marL="1200150" lvl="2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3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AC1A18"/>
                </a:solidFill>
                <a:latin typeface="Raleway" panose="020B0003030101060003" pitchFamily="34" charset="0"/>
              </a:rPr>
              <a:t>C</a:t>
            </a:r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ommercial</a:t>
            </a:r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 </a:t>
            </a:r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register</a:t>
            </a:r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 issue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9944" y="1187336"/>
            <a:ext cx="80648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To set up a company in Switzerland, at least one member of the board of directors must be domiciled in Switzerland :</a:t>
            </a:r>
          </a:p>
          <a:p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Either you are yourself domiciled in Switzerland and have a B or C residence permit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Or you have to register a third person (does not have to be necessarily a shareholder)</a:t>
            </a:r>
          </a:p>
          <a:p>
            <a:pPr marL="742950" lvl="1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lvl="1"/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If this condition is not met, the commercial register will refuse to register your company</a:t>
            </a: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Commercial registry invoice!</a:t>
            </a:r>
          </a:p>
          <a:p>
            <a:pPr marL="1200150" lvl="2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34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51620" y="1694587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AC1A18"/>
                </a:solidFill>
                <a:latin typeface="Raleway" panose="020B0003030101060003" pitchFamily="34" charset="0"/>
              </a:rPr>
              <a:t>Your company is existing.</a:t>
            </a:r>
          </a:p>
          <a:p>
            <a:pPr algn="ctr"/>
            <a:endParaRPr lang="en-GB" sz="3600" dirty="0">
              <a:solidFill>
                <a:srgbClr val="AC1A18"/>
              </a:solidFill>
              <a:latin typeface="Raleway" panose="020B0003030101060003" pitchFamily="34" charset="0"/>
            </a:endParaRPr>
          </a:p>
          <a:p>
            <a:pPr algn="ctr"/>
            <a:r>
              <a:rPr lang="en-GB" sz="3600" dirty="0">
                <a:solidFill>
                  <a:srgbClr val="AC1A18"/>
                </a:solidFill>
                <a:latin typeface="Raleway" panose="020B0003030101060003" pitchFamily="34" charset="0"/>
              </a:rPr>
              <a:t>Now, what to think about?</a:t>
            </a:r>
          </a:p>
        </p:txBody>
      </p:sp>
    </p:spTree>
    <p:extLst>
      <p:ext uri="{BB962C8B-B14F-4D97-AF65-F5344CB8AC3E}">
        <p14:creationId xmlns:p14="http://schemas.microsoft.com/office/powerpoint/2010/main" val="86128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VAT – basic </a:t>
            </a:r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rules</a:t>
            </a:r>
            <a:endParaRPr lang="fr-CH" sz="2800" dirty="0">
              <a:solidFill>
                <a:srgbClr val="AC1A18"/>
              </a:solidFill>
              <a:latin typeface="Raleway" panose="020B00030301010600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9944" y="987574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If the worldwide turnover &gt; CHF 100,000, the company must be registered for Swiss VAT</a:t>
            </a: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3 different percentages to invoice (until the 31.12.2023) :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7.7% : standard rate used in Switzerland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2.5% : reduced rate used in certain cases, for vital products such as food for example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3.7% : services in the accommodation sector</a:t>
            </a:r>
          </a:p>
          <a:p>
            <a:pPr marL="742950" lvl="1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From the 01.01.2024 :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8.1%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2.6%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3.8%</a:t>
            </a:r>
          </a:p>
          <a:p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Services provided to clients domiciled abroad (not in CH) are not subject to VAT</a:t>
            </a: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VAT statement to complete each quarter or semester, 2 possible ways :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Effective method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Net tax liability rate method (TDFN)</a:t>
            </a:r>
          </a:p>
          <a:p>
            <a:pPr lvl="2"/>
            <a:endParaRPr lang="en-GB" sz="140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43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Social </a:t>
            </a:r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insurances</a:t>
            </a:r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 - staff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9944" y="98757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As soon as the company hires </a:t>
            </a:r>
            <a:r>
              <a:rPr lang="en-GB" sz="1400" dirty="0" err="1">
                <a:latin typeface="Raleway" panose="020B0003030101060003" pitchFamily="34" charset="0"/>
              </a:rPr>
              <a:t>employes</a:t>
            </a:r>
            <a:r>
              <a:rPr lang="en-GB" sz="1400" dirty="0">
                <a:latin typeface="Raleway" panose="020B0003030101060003" pitchFamily="34" charset="0"/>
              </a:rPr>
              <a:t>, it is mandatory to affiliate to :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AVS fund (state pension system)</a:t>
            </a:r>
          </a:p>
          <a:p>
            <a:pPr lvl="1"/>
            <a:endParaRPr lang="en-GB" sz="10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Professional accident insurance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Non-professional accident insurance (only for employee </a:t>
            </a:r>
            <a:r>
              <a:rPr lang="en-GB" sz="1400" dirty="0" err="1">
                <a:latin typeface="Raleway" panose="020B0003030101060003" pitchFamily="34" charset="0"/>
              </a:rPr>
              <a:t>whorking</a:t>
            </a:r>
            <a:r>
              <a:rPr lang="en-GB" sz="1400" dirty="0">
                <a:latin typeface="Raleway" panose="020B0003030101060003" pitchFamily="34" charset="0"/>
              </a:rPr>
              <a:t> more than 8 hours per week)</a:t>
            </a:r>
          </a:p>
          <a:p>
            <a:pPr lvl="1"/>
            <a:endParaRPr lang="en-GB" sz="10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Pension insurance (if the salary exceeds a certain threshold - CHF 22,050 per year from 01.01.2023)</a:t>
            </a:r>
          </a:p>
          <a:p>
            <a:pPr lvl="1"/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Also possible to insure your employees for health insurance. Not an obligation but strongly recommended. It covers your employees’ loss of earning, not medical expenses</a:t>
            </a: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If your employee (can be you) is not from Switzerland and does not own a C permit, he must pay tax at source </a:t>
            </a:r>
            <a:r>
              <a:rPr lang="en-GB" sz="1400" dirty="0">
                <a:latin typeface="Raleway" panose="020B0003030101060003" pitchFamily="34" charset="0"/>
                <a:sym typeface="Wingdings" panose="05000000000000000000" pitchFamily="2" charset="2"/>
              </a:rPr>
              <a:t> company to be registered</a:t>
            </a:r>
            <a:endParaRPr lang="en-GB" sz="1400" dirty="0">
              <a:latin typeface="Raleway" panose="020B0003030101060003" pitchFamily="34" charset="0"/>
            </a:endParaRPr>
          </a:p>
          <a:p>
            <a:pPr marL="1200150" lvl="2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9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Example of a </a:t>
            </a:r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monthly</a:t>
            </a:r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 </a:t>
            </a:r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payslip</a:t>
            </a:r>
            <a:endParaRPr lang="fr-CH" sz="2800" dirty="0">
              <a:solidFill>
                <a:srgbClr val="AC1A18"/>
              </a:solidFill>
              <a:latin typeface="Raleway" panose="020B00030301010600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61CD36-DC3E-4B74-B257-17AEB837D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38" t="35494" r="27163" b="24801"/>
          <a:stretch/>
        </p:blipFill>
        <p:spPr>
          <a:xfrm>
            <a:off x="1292856" y="1031109"/>
            <a:ext cx="6558288" cy="38751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78E9FE-EDA7-C441-7BF3-9DCC6FA4A195}"/>
              </a:ext>
            </a:extLst>
          </p:cNvPr>
          <p:cNvSpPr/>
          <p:nvPr/>
        </p:nvSpPr>
        <p:spPr>
          <a:xfrm>
            <a:off x="2627784" y="1707654"/>
            <a:ext cx="86409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40F9A-E58A-E5B6-E67C-6DD660F2E11B}"/>
              </a:ext>
            </a:extLst>
          </p:cNvPr>
          <p:cNvSpPr/>
          <p:nvPr/>
        </p:nvSpPr>
        <p:spPr>
          <a:xfrm>
            <a:off x="1979712" y="4299942"/>
            <a:ext cx="1872208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BF2B626-6B11-89C5-05A1-DD534328B083}"/>
              </a:ext>
            </a:extLst>
          </p:cNvPr>
          <p:cNvSpPr/>
          <p:nvPr/>
        </p:nvSpPr>
        <p:spPr>
          <a:xfrm>
            <a:off x="7092280" y="2715766"/>
            <a:ext cx="648072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EA0D279-DF70-6842-9182-67AF2D1AAE1C}"/>
              </a:ext>
            </a:extLst>
          </p:cNvPr>
          <p:cNvSpPr/>
          <p:nvPr/>
        </p:nvSpPr>
        <p:spPr>
          <a:xfrm>
            <a:off x="5004048" y="3075806"/>
            <a:ext cx="792088" cy="432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EE2B34C-E21F-0EE5-C735-48CFF667F167}"/>
              </a:ext>
            </a:extLst>
          </p:cNvPr>
          <p:cNvCxnSpPr>
            <a:cxnSpLocks/>
          </p:cNvCxnSpPr>
          <p:nvPr/>
        </p:nvCxnSpPr>
        <p:spPr>
          <a:xfrm flipH="1">
            <a:off x="2483768" y="3435846"/>
            <a:ext cx="158417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AD5BE1A-FD8E-EC17-B542-3776952B2D59}"/>
              </a:ext>
            </a:extLst>
          </p:cNvPr>
          <p:cNvCxnSpPr>
            <a:cxnSpLocks/>
          </p:cNvCxnSpPr>
          <p:nvPr/>
        </p:nvCxnSpPr>
        <p:spPr>
          <a:xfrm flipH="1">
            <a:off x="2195736" y="3435846"/>
            <a:ext cx="187220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D98105B-1E92-5346-E1BB-085A4B3033C1}"/>
              </a:ext>
            </a:extLst>
          </p:cNvPr>
          <p:cNvCxnSpPr>
            <a:cxnSpLocks/>
          </p:cNvCxnSpPr>
          <p:nvPr/>
        </p:nvCxnSpPr>
        <p:spPr>
          <a:xfrm flipH="1">
            <a:off x="2843808" y="3444230"/>
            <a:ext cx="1224136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èche : courbe vers la gauche 20">
            <a:extLst>
              <a:ext uri="{FF2B5EF4-FFF2-40B4-BE49-F238E27FC236}">
                <a16:creationId xmlns:a16="http://schemas.microsoft.com/office/drawing/2014/main" id="{1E2ECE89-EF5E-D2DB-E6D1-B78F14C9F416}"/>
              </a:ext>
            </a:extLst>
          </p:cNvPr>
          <p:cNvSpPr/>
          <p:nvPr/>
        </p:nvSpPr>
        <p:spPr>
          <a:xfrm>
            <a:off x="7848364" y="2760154"/>
            <a:ext cx="470832" cy="16561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422060D-7ED7-2133-EB17-DC677B584E24}"/>
              </a:ext>
            </a:extLst>
          </p:cNvPr>
          <p:cNvSpPr txBox="1"/>
          <p:nvPr/>
        </p:nvSpPr>
        <p:spPr>
          <a:xfrm>
            <a:off x="8325264" y="3377738"/>
            <a:ext cx="716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- 11.3%</a:t>
            </a:r>
            <a:endParaRPr lang="fr-CH" sz="1200" dirty="0">
              <a:solidFill>
                <a:srgbClr val="FF0000"/>
              </a:solidFill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74D1F29-2E5E-CE9A-B2B3-40AFC8F14C6D}"/>
              </a:ext>
            </a:extLst>
          </p:cNvPr>
          <p:cNvCxnSpPr>
            <a:cxnSpLocks/>
          </p:cNvCxnSpPr>
          <p:nvPr/>
        </p:nvCxnSpPr>
        <p:spPr>
          <a:xfrm>
            <a:off x="4040594" y="3444230"/>
            <a:ext cx="3128559" cy="384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821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Swiss social system at a </a:t>
            </a:r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glance</a:t>
            </a:r>
            <a:endParaRPr lang="fr-CH" sz="2800" dirty="0">
              <a:solidFill>
                <a:srgbClr val="AC1A18"/>
              </a:solidFill>
              <a:latin typeface="Raleway" panose="020B00030301010600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1F0193-4523-831B-4B94-9C01B0E89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73" t="26286" r="15089" b="23867"/>
          <a:stretch/>
        </p:blipFill>
        <p:spPr>
          <a:xfrm>
            <a:off x="1475656" y="843558"/>
            <a:ext cx="5879703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AC1A18"/>
                </a:solidFill>
                <a:latin typeface="Raleway" panose="020B0003030101060003" pitchFamily="34" charset="0"/>
              </a:rPr>
              <a:t>Commercial insurances – for the company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9944" y="987574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Some types of business insurance :</a:t>
            </a: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898525" indent="-400050">
              <a:buAutoNum type="romanUcPeriod"/>
            </a:pPr>
            <a:r>
              <a:rPr lang="en-GB" sz="1400" dirty="0">
                <a:latin typeface="Raleway" panose="020B0003030101060003" pitchFamily="34" charset="0"/>
              </a:rPr>
              <a:t>Civil liability coverage </a:t>
            </a:r>
          </a:p>
          <a:p>
            <a:pPr marL="1241425" lvl="1" indent="-285750">
              <a:buFont typeface="Wingdings" panose="05000000000000000000" pitchFamily="2" charset="2"/>
              <a:buChar char="à"/>
            </a:pPr>
            <a:r>
              <a:rPr lang="en-GB" sz="1400" i="1" dirty="0">
                <a:latin typeface="Raleway" panose="020B0003030101060003" pitchFamily="34" charset="0"/>
              </a:rPr>
              <a:t>Strongly recommended because it covers all property damage (even if only to the rented spaces)</a:t>
            </a:r>
          </a:p>
          <a:p>
            <a:pPr marL="955675" lvl="1"/>
            <a:endParaRPr lang="en-GB" sz="1400" dirty="0">
              <a:latin typeface="Raleway" panose="020B0003030101060003" pitchFamily="34" charset="0"/>
            </a:endParaRPr>
          </a:p>
          <a:p>
            <a:pPr marL="898525" indent="-400050">
              <a:buAutoNum type="romanUcPeriod"/>
            </a:pPr>
            <a:r>
              <a:rPr lang="en-GB" sz="1400" dirty="0">
                <a:latin typeface="Raleway" panose="020B0003030101060003" pitchFamily="34" charset="0"/>
              </a:rPr>
              <a:t>Property coverage </a:t>
            </a:r>
          </a:p>
          <a:p>
            <a:pPr marL="498475"/>
            <a:r>
              <a:rPr lang="en-GB" sz="1400" dirty="0">
                <a:latin typeface="Raleway" panose="020B0003030101060003" pitchFamily="34" charset="0"/>
                <a:sym typeface="Wingdings" panose="05000000000000000000" pitchFamily="2" charset="2"/>
              </a:rPr>
              <a:t>	</a:t>
            </a:r>
            <a:r>
              <a:rPr lang="en-GB" sz="1400" i="1" dirty="0">
                <a:latin typeface="Raleway" panose="020B0003030101060003" pitchFamily="34" charset="0"/>
                <a:sym typeface="Wingdings" panose="05000000000000000000" pitchFamily="2" charset="2"/>
              </a:rPr>
              <a:t> coverage of equipment but also cyber insurance, business interruption, …</a:t>
            </a:r>
          </a:p>
          <a:p>
            <a:pPr marL="498475"/>
            <a:endParaRPr lang="en-GB" sz="1400" dirty="0">
              <a:latin typeface="Raleway" panose="020B0003030101060003" pitchFamily="34" charset="0"/>
              <a:sym typeface="Wingdings" panose="05000000000000000000" pitchFamily="2" charset="2"/>
            </a:endParaRPr>
          </a:p>
          <a:p>
            <a:pPr marL="898525" indent="-400050">
              <a:buAutoNum type="romanUcPeriod" startAt="3"/>
            </a:pPr>
            <a:r>
              <a:rPr lang="en-GB" sz="1400" dirty="0">
                <a:latin typeface="Raleway" panose="020B0003030101060003" pitchFamily="34" charset="0"/>
                <a:sym typeface="Wingdings" panose="05000000000000000000" pitchFamily="2" charset="2"/>
              </a:rPr>
              <a:t>Legal protection</a:t>
            </a:r>
          </a:p>
          <a:p>
            <a:pPr marL="498475"/>
            <a:r>
              <a:rPr lang="en-GB" sz="1400" i="1" dirty="0">
                <a:latin typeface="Raleway" panose="020B0003030101060003" pitchFamily="34" charset="0"/>
                <a:sym typeface="Wingdings" panose="05000000000000000000" pitchFamily="2" charset="2"/>
              </a:rPr>
              <a:t>	 to evaluate the risks to define the real needs</a:t>
            </a:r>
          </a:p>
          <a:p>
            <a:pPr marL="498475"/>
            <a:endParaRPr lang="en-GB" sz="1400" dirty="0">
              <a:latin typeface="Raleway" panose="020B0003030101060003" pitchFamily="34" charset="0"/>
              <a:sym typeface="Wingdings" panose="05000000000000000000" pitchFamily="2" charset="2"/>
            </a:endParaRPr>
          </a:p>
          <a:p>
            <a:pPr marL="898525" indent="-400050">
              <a:buAutoNum type="romanUcPeriod" startAt="4"/>
            </a:pPr>
            <a:r>
              <a:rPr lang="en-GB" sz="1400" dirty="0">
                <a:latin typeface="Raleway" panose="020B0003030101060003" pitchFamily="34" charset="0"/>
                <a:sym typeface="Wingdings" panose="05000000000000000000" pitchFamily="2" charset="2"/>
              </a:rPr>
              <a:t>Vehicle</a:t>
            </a:r>
          </a:p>
          <a:p>
            <a:pPr marL="955675" lvl="1"/>
            <a:r>
              <a:rPr lang="en-GB" sz="1400" dirty="0">
                <a:latin typeface="Raleway" panose="020B0003030101060003" pitchFamily="34" charset="0"/>
                <a:sym typeface="Wingdings" panose="05000000000000000000" pitchFamily="2" charset="2"/>
              </a:rPr>
              <a:t> company’s asset or private </a:t>
            </a:r>
            <a:r>
              <a:rPr lang="en-GB" sz="1400" dirty="0" err="1">
                <a:latin typeface="Raleway" panose="020B0003030101060003" pitchFamily="34" charset="0"/>
                <a:sym typeface="Wingdings" panose="05000000000000000000" pitchFamily="2" charset="2"/>
              </a:rPr>
              <a:t>ownerhip</a:t>
            </a:r>
            <a:r>
              <a:rPr lang="en-GB" sz="1400" dirty="0">
                <a:latin typeface="Raleway" panose="020B0003030101060003" pitchFamily="34" charset="0"/>
                <a:sym typeface="Wingdings" panose="05000000000000000000" pitchFamily="2" charset="2"/>
              </a:rPr>
              <a:t>?</a:t>
            </a:r>
            <a:endParaRPr lang="en-GB" sz="1400" dirty="0">
              <a:latin typeface="Raleway" panose="020B0003030101060003" pitchFamily="34" charset="0"/>
            </a:endParaRPr>
          </a:p>
          <a:p>
            <a:pPr marL="1200150" lvl="2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62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FYI : </a:t>
            </a:r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private</a:t>
            </a:r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 </a:t>
            </a:r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insurances</a:t>
            </a:r>
            <a:endParaRPr lang="fr-CH" sz="2800" dirty="0">
              <a:solidFill>
                <a:srgbClr val="AC1A18"/>
              </a:solidFill>
              <a:latin typeface="Raleway" panose="020B00030301010600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9944" y="987574"/>
            <a:ext cx="80648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Only 1 mandatory insurance in Switzerland :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Basic health insurance (LAMAL) : you have to subscribe to one in order to get a residence permit </a:t>
            </a:r>
            <a:r>
              <a:rPr lang="en-GB" sz="1400" dirty="0">
                <a:latin typeface="Raleway" panose="020B0003030101060003" pitchFamily="34" charset="0"/>
                <a:sym typeface="Wingdings" panose="05000000000000000000" pitchFamily="2" charset="2"/>
              </a:rPr>
              <a:t> it covers medical expenses</a:t>
            </a:r>
          </a:p>
          <a:p>
            <a:pPr marL="742950" lvl="1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  <a:sym typeface="Wingdings" panose="05000000000000000000" pitchFamily="2" charset="2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Other insurances in Switzerland, to subscribe according to your needs :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Liability and household insurance : for anyone renting or owning a property in Switzerland</a:t>
            </a:r>
          </a:p>
          <a:p>
            <a:pPr marL="742950" lvl="1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Building insurance : for anyone who owns a property in Switzerland</a:t>
            </a:r>
          </a:p>
          <a:p>
            <a:pPr marL="742950" lvl="1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Vehicle insurance : anyone wishing to drive with Swiss license plates must take out this insurance</a:t>
            </a:r>
          </a:p>
          <a:p>
            <a:pPr marL="742950" lvl="1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Travel insurance : for anyone wishing to cover the costs of cancellation of trips but also assistance in case of accident, breakdown or other problems</a:t>
            </a: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1200150" lvl="2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8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11660" y="1971585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AC1A18"/>
                </a:solidFill>
                <a:latin typeface="Raleway" panose="020B0003030101060003" pitchFamily="34" charset="0"/>
              </a:rPr>
              <a:t>How to </a:t>
            </a:r>
            <a:r>
              <a:rPr lang="fr-FR" sz="3600" dirty="0" err="1">
                <a:solidFill>
                  <a:srgbClr val="AC1A18"/>
                </a:solidFill>
                <a:latin typeface="Raleway" panose="020B0003030101060003" pitchFamily="34" charset="0"/>
              </a:rPr>
              <a:t>begin</a:t>
            </a:r>
            <a:r>
              <a:rPr lang="fr-CH" sz="3600" dirty="0">
                <a:solidFill>
                  <a:srgbClr val="AC1A18"/>
                </a:solidFill>
                <a:latin typeface="Raleway" panose="020B0003030101060003" pitchFamily="34" charset="0"/>
              </a:rPr>
              <a:t>?</a:t>
            </a:r>
          </a:p>
          <a:p>
            <a:endParaRPr lang="fr-CH" sz="3600" dirty="0">
              <a:solidFill>
                <a:srgbClr val="AC1A18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36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Commercial </a:t>
            </a:r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law</a:t>
            </a:r>
            <a:endParaRPr lang="fr-CH" sz="2800" dirty="0">
              <a:solidFill>
                <a:srgbClr val="AC1A18"/>
              </a:solidFill>
              <a:latin typeface="Raleway" panose="020B00030301010600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9944" y="987574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Obligation to provide financial statement yearly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exception for the first year (of foundation)</a:t>
            </a: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The financial statement includes :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Balance sheet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Profit &amp; Loss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Appendix</a:t>
            </a:r>
          </a:p>
          <a:p>
            <a:pPr lvl="1"/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Some basic accounting principles to be respected :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Assets should not be overvalued and liabilities should not be undervalued</a:t>
            </a:r>
          </a:p>
          <a:p>
            <a:pPr marL="742950" lvl="1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Precautionary principle : better to value assets downwards (hidden reserves)</a:t>
            </a:r>
          </a:p>
          <a:p>
            <a:pPr marL="742950" lvl="1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Periodicity principle : each accounting period must include all incomes and expenses for the year, even if received or paid in another year (accruals)</a:t>
            </a:r>
          </a:p>
          <a:p>
            <a:pPr marL="742950" lvl="1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Each accounting entry must have a supporting document (invoice or receipt)</a:t>
            </a:r>
          </a:p>
          <a:p>
            <a:pPr lvl="2"/>
            <a:endParaRPr lang="en-GB" sz="140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2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Commercial </a:t>
            </a:r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law</a:t>
            </a:r>
            <a:endParaRPr lang="fr-CH" sz="2800" dirty="0">
              <a:solidFill>
                <a:srgbClr val="AC1A18"/>
              </a:solidFill>
              <a:latin typeface="Raleway" panose="020B00030301010600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9944" y="987574"/>
            <a:ext cx="80648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If good knowledge of accounting, possible to draw up the account by yourself</a:t>
            </a:r>
          </a:p>
          <a:p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A professional will be able to check the financial statement and optimise the tax issue</a:t>
            </a:r>
          </a:p>
          <a:p>
            <a:pPr lvl="1"/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Software : some use Bexio : </a:t>
            </a:r>
          </a:p>
          <a:p>
            <a:pPr marL="1200150" lvl="2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quite simple to use for basic accounting</a:t>
            </a:r>
          </a:p>
          <a:p>
            <a:pPr marL="1200150" lvl="2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possible to link the bank to Bexio</a:t>
            </a:r>
          </a:p>
          <a:p>
            <a:pPr marL="1200150" lvl="2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basic accounting knowledges still essential, even with an intuitive software  !</a:t>
            </a: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If no accounting skills, using a professional should be advantageous in terms of cost (fees, taxes)</a:t>
            </a: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Less expensive and less time consuming to make someone done, than for someone to go through and to correct!</a:t>
            </a:r>
          </a:p>
        </p:txBody>
      </p:sp>
    </p:spTree>
    <p:extLst>
      <p:ext uri="{BB962C8B-B14F-4D97-AF65-F5344CB8AC3E}">
        <p14:creationId xmlns:p14="http://schemas.microsoft.com/office/powerpoint/2010/main" val="3510350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Tax</a:t>
            </a:r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 – profit and capital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9944" y="987574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Legal entities must pay two or three types of taxes :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Profit tax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Capital tax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Property tax (if owner of a building)</a:t>
            </a:r>
          </a:p>
          <a:p>
            <a:pPr marL="285750" indent="-285750">
              <a:buBlip>
                <a:blip r:embed="rId2"/>
              </a:buBlip>
            </a:pPr>
            <a:endParaRPr lang="en-GB" sz="9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Tax rates vary from one canton to another. Rates 2022 for the canton of Valais (3 levels):</a:t>
            </a:r>
          </a:p>
          <a:p>
            <a:endParaRPr lang="en-GB" sz="1400" dirty="0">
              <a:latin typeface="Raleway" panose="020B0003030101060003" pitchFamily="34" charset="0"/>
            </a:endParaRPr>
          </a:p>
          <a:p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en-GB" sz="9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In case of any loss, possible to offset it with a profit within next 7 years</a:t>
            </a:r>
          </a:p>
          <a:p>
            <a:pPr marL="285750" indent="-285750">
              <a:buBlip>
                <a:blip r:embed="rId2"/>
              </a:buBlip>
            </a:pPr>
            <a:endParaRPr lang="en-GB" sz="105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Tax rate is one part. Taxable basis is another part (amortization)!</a:t>
            </a: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5CC32221-5EDB-56F3-44C5-7409E20E02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849498"/>
              </p:ext>
            </p:extLst>
          </p:nvPr>
        </p:nvGraphicFramePr>
        <p:xfrm>
          <a:off x="2188163" y="2355726"/>
          <a:ext cx="4479337" cy="211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43682" imgH="2514759" progId="Excel.Sheet.12">
                  <p:embed/>
                </p:oleObj>
              </mc:Choice>
              <mc:Fallback>
                <p:oleObj name="Worksheet" r:id="rId3" imgW="5343682" imgH="25147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8163" y="2355726"/>
                        <a:ext cx="4479337" cy="2111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4186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Tax</a:t>
            </a:r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 – profit and capital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9944" y="987574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Other kinds of taxes in Switzerland, such as :</a:t>
            </a:r>
          </a:p>
          <a:p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US" sz="1400" dirty="0">
                <a:latin typeface="Raleway" panose="020B0003030101060003" pitchFamily="34" charset="0"/>
              </a:rPr>
              <a:t>Withholding tax (35%) :</a:t>
            </a:r>
          </a:p>
          <a:p>
            <a:pPr marL="1200150" lvl="2" indent="-285750">
              <a:buBlip>
                <a:blip r:embed="rId2"/>
              </a:buBlip>
            </a:pPr>
            <a:r>
              <a:rPr lang="en-US" sz="1400" dirty="0">
                <a:latin typeface="Raleway" panose="020B0003030101060003" pitchFamily="34" charset="0"/>
              </a:rPr>
              <a:t>The company has to pay it to the confederation when :</a:t>
            </a:r>
          </a:p>
          <a:p>
            <a:pPr marL="1657350" lvl="3" indent="-285750">
              <a:buBlip>
                <a:blip r:embed="rId2"/>
              </a:buBlip>
            </a:pPr>
            <a:r>
              <a:rPr lang="en-US" sz="1400" dirty="0">
                <a:latin typeface="Raleway" panose="020B0003030101060003" pitchFamily="34" charset="0"/>
              </a:rPr>
              <a:t>A dividend is paid to the shareholder</a:t>
            </a:r>
          </a:p>
          <a:p>
            <a:pPr lvl="3"/>
            <a:endParaRPr lang="en-US" sz="1400" dirty="0">
              <a:latin typeface="Raleway" panose="020B0003030101060003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en-US" sz="1400" dirty="0">
                <a:latin typeface="Raleway" panose="020B0003030101060003" pitchFamily="34" charset="0"/>
                <a:sym typeface="Wingdings" panose="05000000000000000000" pitchFamily="2" charset="2"/>
              </a:rPr>
              <a:t>The shareholder can get it back under certain conditions (be domiciled in Switzerland, have declared the gross amount, …)</a:t>
            </a:r>
            <a:endParaRPr lang="en-US" sz="1400" dirty="0">
              <a:latin typeface="Raleway" panose="020B0003030101060003" pitchFamily="34" charset="0"/>
            </a:endParaRPr>
          </a:p>
          <a:p>
            <a:pPr lvl="2"/>
            <a:endParaRPr lang="en-US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US" sz="1400" dirty="0">
                <a:latin typeface="Raleway" panose="020B0003030101060003" pitchFamily="34" charset="0"/>
              </a:rPr>
              <a:t>Stamp duty (1%) :</a:t>
            </a:r>
          </a:p>
          <a:p>
            <a:pPr marL="1200150" lvl="2" indent="-285750">
              <a:buBlip>
                <a:blip r:embed="rId2"/>
              </a:buBlip>
            </a:pPr>
            <a:r>
              <a:rPr lang="en-US" sz="1400" dirty="0">
                <a:latin typeface="Raleway" panose="020B0003030101060003" pitchFamily="34" charset="0"/>
              </a:rPr>
              <a:t>As soon as the share capital or the shareholders’ contributions amount to more than CHF 1 million, this tax must be paid to the Confederation</a:t>
            </a:r>
          </a:p>
          <a:p>
            <a:pPr lvl="1"/>
            <a:endParaRPr lang="en-GB" sz="1400" dirty="0">
              <a:latin typeface="Raleway" panose="020B0003030101060003" pitchFamily="34" charset="0"/>
            </a:endParaRPr>
          </a:p>
          <a:p>
            <a:pPr lvl="2"/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To avoid : private costs in the account, which lead to potential big tax issues (economic double taxation)</a:t>
            </a: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Wealth tax : value of a company</a:t>
            </a:r>
          </a:p>
        </p:txBody>
      </p:sp>
    </p:spTree>
    <p:extLst>
      <p:ext uri="{BB962C8B-B14F-4D97-AF65-F5344CB8AC3E}">
        <p14:creationId xmlns:p14="http://schemas.microsoft.com/office/powerpoint/2010/main" val="104103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13637" y="987574"/>
            <a:ext cx="6516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AC1A18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About Swiss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AC1A18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Tax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AC1A18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Services SA</a:t>
            </a:r>
            <a:endParaRPr kumimoji="0" lang="fr-CH" sz="3600" b="0" i="0" u="none" strike="noStrike" kern="1200" cap="none" spc="0" normalizeH="0" baseline="0" noProof="0" dirty="0">
              <a:ln>
                <a:noFill/>
              </a:ln>
              <a:solidFill>
                <a:srgbClr val="AC1A18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3600" b="0" i="0" u="none" strike="noStrike" kern="1200" cap="none" spc="0" normalizeH="0" baseline="0" noProof="0" dirty="0">
              <a:ln>
                <a:noFill/>
              </a:ln>
              <a:solidFill>
                <a:srgbClr val="AC1A18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F2C4B7-6844-3FEC-8513-73A4BADEF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2571750"/>
            <a:ext cx="8644877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16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u="none" strike="noStrike" kern="1200" cap="none" spc="0" normalizeH="0" baseline="0" noProof="0" dirty="0">
                <a:ln>
                  <a:noFill/>
                </a:ln>
                <a:solidFill>
                  <a:srgbClr val="AC1A18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A global </a:t>
            </a:r>
            <a:r>
              <a:rPr kumimoji="0" lang="fr-CH" sz="2800" b="0" u="none" strike="noStrike" kern="1200" cap="none" spc="0" normalizeH="0" baseline="0" noProof="0" dirty="0" err="1">
                <a:ln>
                  <a:noFill/>
                </a:ln>
                <a:solidFill>
                  <a:srgbClr val="AC1A18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strategy</a:t>
            </a:r>
            <a:endParaRPr kumimoji="0" lang="fr-CH" sz="2800" b="0" u="none" strike="noStrike" kern="1200" cap="none" spc="0" normalizeH="0" baseline="0" noProof="0" dirty="0">
              <a:ln>
                <a:noFill/>
              </a:ln>
              <a:solidFill>
                <a:srgbClr val="AC1A18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07976" y="1040418"/>
            <a:ext cx="791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Clients live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within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a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complex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environment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to master.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  <a:sym typeface="Wingdings" panose="05000000000000000000" pitchFamily="2" charset="2"/>
              </a:rPr>
              <a:t>w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ith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«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win-win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» partnerships and local provider,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ability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to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meet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their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needs</a:t>
            </a:r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cxnSp>
        <p:nvCxnSpPr>
          <p:cNvPr id="15" name="Connecteur droit avec flèche 14"/>
          <p:cNvCxnSpPr>
            <a:cxnSpLocks/>
          </p:cNvCxnSpPr>
          <p:nvPr/>
        </p:nvCxnSpPr>
        <p:spPr>
          <a:xfrm flipV="1">
            <a:off x="3879715" y="3990987"/>
            <a:ext cx="245538" cy="236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D3970E7-01B7-E91F-4FB4-115441843282}"/>
              </a:ext>
            </a:extLst>
          </p:cNvPr>
          <p:cNvGrpSpPr/>
          <p:nvPr/>
        </p:nvGrpSpPr>
        <p:grpSpPr>
          <a:xfrm>
            <a:off x="1691680" y="1846417"/>
            <a:ext cx="5689866" cy="3009379"/>
            <a:chOff x="1010746" y="1846931"/>
            <a:chExt cx="5689866" cy="3009379"/>
          </a:xfrm>
        </p:grpSpPr>
        <p:cxnSp>
          <p:nvCxnSpPr>
            <p:cNvPr id="18" name="Connecteur droit avec flèche 17"/>
            <p:cNvCxnSpPr>
              <a:endCxn id="5" idx="6"/>
            </p:cNvCxnSpPr>
            <p:nvPr/>
          </p:nvCxnSpPr>
          <p:spPr>
            <a:xfrm flipH="1">
              <a:off x="4984512" y="3179313"/>
              <a:ext cx="239959" cy="1225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cxnSpLocks/>
              <a:endCxn id="5" idx="2"/>
            </p:cNvCxnSpPr>
            <p:nvPr/>
          </p:nvCxnSpPr>
          <p:spPr>
            <a:xfrm flipV="1">
              <a:off x="2450906" y="3301839"/>
              <a:ext cx="283778" cy="906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>
              <a:cxnSpLocks/>
              <a:endCxn id="5" idx="1"/>
            </p:cNvCxnSpPr>
            <p:nvPr/>
          </p:nvCxnSpPr>
          <p:spPr>
            <a:xfrm>
              <a:off x="2882954" y="2468575"/>
              <a:ext cx="181210" cy="29801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Ellipse 4"/>
            <p:cNvSpPr/>
            <p:nvPr/>
          </p:nvSpPr>
          <p:spPr>
            <a:xfrm>
              <a:off x="2734684" y="2544887"/>
              <a:ext cx="2249828" cy="151390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C1A18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CLIENT</a:t>
              </a:r>
              <a:endPara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AC1A18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4274491" y="1870925"/>
              <a:ext cx="1555956" cy="68271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Bank</a:t>
              </a:r>
              <a:endPara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5144656" y="2751755"/>
              <a:ext cx="1555956" cy="68271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Lawyer</a:t>
              </a:r>
              <a:endPara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1859635" y="1846931"/>
              <a:ext cx="1555956" cy="682715"/>
            </a:xfrm>
            <a:prstGeom prst="ellipse">
              <a:avLst/>
            </a:prstGeom>
            <a:solidFill>
              <a:srgbClr val="AC1A18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Swiss </a:t>
              </a:r>
              <a:r>
                <a:rPr kumimoji="0" lang="fr-CH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Tax</a:t>
              </a:r>
              <a:r>
                <a:rPr kumimoji="0" lang="fr-CH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 Services SA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1010746" y="3051166"/>
              <a:ext cx="1555956" cy="68271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Trustee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2303642" y="4173595"/>
              <a:ext cx="1555956" cy="68271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Real </a:t>
              </a:r>
              <a:r>
                <a:rPr kumimoji="0" lang="fr-CH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estate</a:t>
              </a:r>
              <a:r>
                <a:rPr kumimoji="0" lang="fr-CH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 </a:t>
              </a:r>
              <a:r>
                <a:rPr kumimoji="0" lang="fr-CH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agency</a:t>
              </a:r>
              <a:endPara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4627542" y="3879223"/>
              <a:ext cx="1555956" cy="68271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Notary</a:t>
              </a:r>
              <a:endPara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endParaRPr>
            </a:p>
          </p:txBody>
        </p:sp>
        <p:cxnSp>
          <p:nvCxnSpPr>
            <p:cNvPr id="16" name="Connecteur droit avec flèche 15"/>
            <p:cNvCxnSpPr>
              <a:stCxn id="12" idx="1"/>
              <a:endCxn id="5" idx="5"/>
            </p:cNvCxnSpPr>
            <p:nvPr/>
          </p:nvCxnSpPr>
          <p:spPr>
            <a:xfrm flipH="1" flipV="1">
              <a:off x="4655032" y="3837084"/>
              <a:ext cx="200375" cy="142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7" idx="3"/>
            </p:cNvCxnSpPr>
            <p:nvPr/>
          </p:nvCxnSpPr>
          <p:spPr>
            <a:xfrm flipH="1">
              <a:off x="4367107" y="2453659"/>
              <a:ext cx="135249" cy="1856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604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i="0" u="none" strike="noStrike" kern="1200" cap="none" spc="0" normalizeH="0" baseline="0" noProof="0" dirty="0">
                <a:ln>
                  <a:noFill/>
                </a:ln>
                <a:solidFill>
                  <a:srgbClr val="AC1A18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The </a:t>
            </a:r>
            <a:r>
              <a:rPr kumimoji="0" lang="fr-CH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C1A18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founder</a:t>
            </a:r>
            <a:r>
              <a:rPr kumimoji="0" lang="fr-CH" sz="2800" b="0" i="0" u="none" strike="noStrike" kern="1200" cap="none" spc="0" normalizeH="0" baseline="0" noProof="0" dirty="0">
                <a:ln>
                  <a:noFill/>
                </a:ln>
                <a:solidFill>
                  <a:srgbClr val="AC1A18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and </a:t>
            </a:r>
            <a:r>
              <a:rPr kumimoji="0" lang="fr-CH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C1A18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director</a:t>
            </a:r>
            <a:endParaRPr kumimoji="0" lang="fr-CH" sz="2800" b="0" i="0" u="none" strike="noStrike" kern="1200" cap="none" spc="0" normalizeH="0" baseline="0" noProof="0" dirty="0">
              <a:ln>
                <a:noFill/>
              </a:ln>
              <a:solidFill>
                <a:srgbClr val="AC1A18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07976" y="915566"/>
            <a:ext cx="791249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The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founder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is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also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the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director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of the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company</a:t>
            </a:r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Louis Tornay :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married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, 4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children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,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domiciled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in Orsières</a:t>
            </a:r>
            <a:b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</a:br>
            <a:endParaRPr kumimoji="0" lang="fr-CH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Some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characteristics</a:t>
            </a:r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447675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Certified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tax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expert</a:t>
            </a:r>
          </a:p>
          <a:p>
            <a:pPr marL="447675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Chartered Specialist in Accounting and Financial Management</a:t>
            </a:r>
          </a:p>
          <a:p>
            <a:pPr marL="447675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CSI I and II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levels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internaly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to the </a:t>
            </a:r>
            <a:r>
              <a:rPr kumimoji="0" lang="fr-CH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Swiss </a:t>
            </a:r>
            <a:r>
              <a:rPr kumimoji="0" lang="fr-CH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tax</a:t>
            </a:r>
            <a:r>
              <a:rPr kumimoji="0" lang="fr-CH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administration 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and </a:t>
            </a:r>
            <a:r>
              <a:rPr kumimoji="0" lang="fr-CH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experience</a:t>
            </a:r>
            <a:r>
              <a:rPr kumimoji="0" lang="fr-CH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of the </a:t>
            </a:r>
            <a:r>
              <a:rPr kumimoji="0" lang="fr-CH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tax</a:t>
            </a:r>
            <a:r>
              <a:rPr kumimoji="0" lang="fr-CH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authority</a:t>
            </a:r>
            <a:endParaRPr kumimoji="0" lang="fr-CH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447675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European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tax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law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certificate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in Dijon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University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</a:p>
          <a:p>
            <a:pPr marL="447675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20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years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of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tax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experience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; public and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private</a:t>
            </a:r>
            <a:endParaRPr kumimoji="0" lang="fr-C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447675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Member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of IFA, OREF, ASEFID,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EXPERTsuisse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, Fiduciaire Suisse and Comptaval</a:t>
            </a:r>
          </a:p>
          <a:p>
            <a:pPr marL="447675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President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of the Valais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tax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association</a:t>
            </a:r>
          </a:p>
          <a:p>
            <a:pPr marL="447675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Expert in tests for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financial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and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controlling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experts and for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tax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experts</a:t>
            </a:r>
          </a:p>
          <a:p>
            <a:pPr marL="447675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Co-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director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of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two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other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private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entities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(audit and </a:t>
            </a:r>
            <a:r>
              <a:rPr kumimoji="0" lang="fr-CH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fiduciary</a:t>
            </a:r>
            <a:r>
              <a:rPr kumimoji="0" lang="fr-C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  <a:r>
              <a:rPr kumimoji="0" lang="fr-CH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companies</a:t>
            </a:r>
            <a:r>
              <a:rPr kumimoji="0" lang="fr-C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)</a:t>
            </a:r>
            <a:endParaRPr kumimoji="0" lang="fr-CH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447675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r-CH" sz="1000" i="1" dirty="0">
                <a:solidFill>
                  <a:prstClr val="black"/>
                </a:solidFill>
                <a:latin typeface="Raleway" panose="020B0003030101060003" pitchFamily="34" charset="0"/>
              </a:rPr>
              <a:t>In process (End in </a:t>
            </a:r>
            <a:r>
              <a:rPr lang="fr-CH" sz="1000" i="1" dirty="0" err="1">
                <a:solidFill>
                  <a:prstClr val="black"/>
                </a:solidFill>
                <a:latin typeface="Raleway" panose="020B0003030101060003" pitchFamily="34" charset="0"/>
              </a:rPr>
              <a:t>January</a:t>
            </a:r>
            <a:r>
              <a:rPr lang="fr-CH" sz="1000" i="1" dirty="0">
                <a:solidFill>
                  <a:prstClr val="black"/>
                </a:solidFill>
                <a:latin typeface="Raleway" panose="020B0003030101060003" pitchFamily="34" charset="0"/>
              </a:rPr>
              <a:t> 2023) : CAS in merger, sale, </a:t>
            </a:r>
            <a:r>
              <a:rPr lang="fr-CH" sz="1000" i="1" dirty="0" err="1">
                <a:solidFill>
                  <a:prstClr val="black"/>
                </a:solidFill>
                <a:latin typeface="Raleway" panose="020B0003030101060003" pitchFamily="34" charset="0"/>
              </a:rPr>
              <a:t>purchase</a:t>
            </a:r>
            <a:r>
              <a:rPr lang="fr-CH" sz="1000" i="1" dirty="0">
                <a:solidFill>
                  <a:prstClr val="black"/>
                </a:solidFill>
                <a:latin typeface="Raleway" panose="020B0003030101060003" pitchFamily="34" charset="0"/>
              </a:rPr>
              <a:t>, </a:t>
            </a:r>
            <a:r>
              <a:rPr lang="fr-CH" sz="1000" i="1" dirty="0" err="1">
                <a:solidFill>
                  <a:prstClr val="black"/>
                </a:solidFill>
                <a:latin typeface="Raleway" panose="020B0003030101060003" pitchFamily="34" charset="0"/>
              </a:rPr>
              <a:t>transfer</a:t>
            </a:r>
            <a:r>
              <a:rPr lang="fr-CH" sz="1000" i="1" dirty="0">
                <a:solidFill>
                  <a:prstClr val="black"/>
                </a:solidFill>
                <a:latin typeface="Raleway" panose="020B0003030101060003" pitchFamily="34" charset="0"/>
              </a:rPr>
              <a:t> of </a:t>
            </a:r>
            <a:r>
              <a:rPr lang="fr-CH" sz="1000" i="1" dirty="0" err="1">
                <a:solidFill>
                  <a:prstClr val="black"/>
                </a:solidFill>
                <a:latin typeface="Raleway" panose="020B0003030101060003" pitchFamily="34" charset="0"/>
              </a:rPr>
              <a:t>companies</a:t>
            </a:r>
            <a:endParaRPr kumimoji="0" lang="fr-CH" sz="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pic>
        <p:nvPicPr>
          <p:cNvPr id="4" name="Image 3" descr="J:\12. PHOTOGRAPHIES\Photo personnel 2015\Louis Tornay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" r="1252"/>
          <a:stretch/>
        </p:blipFill>
        <p:spPr bwMode="auto">
          <a:xfrm>
            <a:off x="7092280" y="529104"/>
            <a:ext cx="1413609" cy="20142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2019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27584" y="314781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CC0000"/>
                </a:solidFill>
                <a:latin typeface="Raleway" panose="020B0003030101060003" pitchFamily="34" charset="0"/>
              </a:rPr>
              <a:t>Thank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406270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AC1A18"/>
                </a:solidFill>
                <a:latin typeface="Raleway" panose="020B0003030101060003" pitchFamily="34" charset="0"/>
              </a:rPr>
              <a:t>It </a:t>
            </a:r>
            <a:r>
              <a:rPr lang="fr-FR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depends</a:t>
            </a:r>
            <a:r>
              <a:rPr lang="fr-FR" sz="2800" dirty="0">
                <a:solidFill>
                  <a:srgbClr val="AC1A18"/>
                </a:solidFill>
                <a:latin typeface="Raleway" panose="020B0003030101060003" pitchFamily="34" charset="0"/>
              </a:rPr>
              <a:t>…</a:t>
            </a:r>
            <a:endParaRPr lang="fr-CH" sz="2800" dirty="0">
              <a:solidFill>
                <a:srgbClr val="AC1A18"/>
              </a:solidFill>
              <a:latin typeface="Raleway" panose="020B0003030101060003" pitchFamily="34" charset="0"/>
            </a:endParaRPr>
          </a:p>
          <a:p>
            <a:endParaRPr lang="fr-CH" sz="2800" dirty="0">
              <a:solidFill>
                <a:srgbClr val="AC1A18"/>
              </a:solidFill>
              <a:latin typeface="Raleway" panose="020B00030301010600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9944" y="1047963"/>
            <a:ext cx="8128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…on your personal situation!</a:t>
            </a: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fr-FR" sz="1400" dirty="0">
                <a:latin typeface="Raleway" panose="020B0003030101060003" pitchFamily="34" charset="0"/>
              </a:rPr>
              <a:t>as a B-permit </a:t>
            </a:r>
            <a:r>
              <a:rPr lang="fr-FR" sz="1400" dirty="0" err="1">
                <a:latin typeface="Raleway" panose="020B0003030101060003" pitchFamily="34" charset="0"/>
              </a:rPr>
              <a:t>holder</a:t>
            </a:r>
            <a:r>
              <a:rPr lang="fr-FR" sz="1400" dirty="0">
                <a:latin typeface="Raleway" panose="020B0003030101060003" pitchFamily="34" charset="0"/>
              </a:rPr>
              <a:t> and </a:t>
            </a:r>
            <a:r>
              <a:rPr lang="fr-FR" sz="1400" dirty="0" err="1">
                <a:latin typeface="Raleway" panose="020B0003030101060003" pitchFamily="34" charset="0"/>
              </a:rPr>
              <a:t>resident</a:t>
            </a:r>
            <a:r>
              <a:rPr lang="fr-FR" sz="1400" dirty="0">
                <a:latin typeface="Raleway" panose="020B0003030101060003" pitchFamily="34" charset="0"/>
              </a:rPr>
              <a:t> in </a:t>
            </a:r>
            <a:r>
              <a:rPr lang="fr-FR" sz="1400" dirty="0" err="1">
                <a:latin typeface="Raleway" panose="020B0003030101060003" pitchFamily="34" charset="0"/>
              </a:rPr>
              <a:t>Switzerland</a:t>
            </a: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as a non resident, living abroad</a:t>
            </a:r>
          </a:p>
          <a:p>
            <a:pPr marL="742950" lvl="1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66700" lvl="1" indent="-26670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Not same rules namely in terms of tax and social insurances</a:t>
            </a:r>
          </a:p>
          <a:p>
            <a:pPr marL="266700" lvl="1" indent="-26670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66700" lvl="1" indent="-26670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Permit application under conditions</a:t>
            </a:r>
          </a:p>
          <a:p>
            <a:pPr marL="266700" lvl="1" indent="-26670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66700" lvl="1" indent="-266700">
              <a:buBlip>
                <a:blip r:embed="rId2"/>
              </a:buBlip>
            </a:pPr>
            <a:r>
              <a:rPr lang="en-GB" sz="1400" b="1" dirty="0">
                <a:latin typeface="Raleway" panose="020B0003030101060003" pitchFamily="34" charset="0"/>
              </a:rPr>
              <a:t>For this presentation : the founder (already) lives in Switzerland</a:t>
            </a:r>
          </a:p>
          <a:p>
            <a:pPr marL="266700" lvl="1" indent="-26670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0" lvl="1"/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11660" y="987574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AC1A18"/>
                </a:solidFill>
                <a:latin typeface="Raleway" panose="020B0003030101060003" pitchFamily="34" charset="0"/>
              </a:rPr>
              <a:t>Which</a:t>
            </a:r>
            <a:r>
              <a:rPr lang="fr-CH" sz="3600" dirty="0">
                <a:solidFill>
                  <a:srgbClr val="AC1A18"/>
                </a:solidFill>
                <a:latin typeface="Raleway" panose="020B0003030101060003" pitchFamily="34" charset="0"/>
              </a:rPr>
              <a:t> structure to </a:t>
            </a:r>
            <a:r>
              <a:rPr lang="fr-CH" sz="3600" dirty="0" err="1">
                <a:solidFill>
                  <a:srgbClr val="AC1A18"/>
                </a:solidFill>
                <a:latin typeface="Raleway" panose="020B0003030101060003" pitchFamily="34" charset="0"/>
              </a:rPr>
              <a:t>choose</a:t>
            </a:r>
            <a:r>
              <a:rPr lang="fr-CH" sz="3600" dirty="0">
                <a:solidFill>
                  <a:srgbClr val="AC1A18"/>
                </a:solidFill>
                <a:latin typeface="Raleway" panose="020B0003030101060003" pitchFamily="34" charset="0"/>
              </a:rPr>
              <a:t> ?</a:t>
            </a:r>
          </a:p>
          <a:p>
            <a:endParaRPr lang="fr-CH" sz="3600" dirty="0">
              <a:solidFill>
                <a:srgbClr val="AC1A18"/>
              </a:solidFill>
              <a:latin typeface="Raleway" panose="020B00030301010600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C2D4A4-5010-7D0C-BA02-07E09413BDEE}"/>
              </a:ext>
            </a:extLst>
          </p:cNvPr>
          <p:cNvSpPr/>
          <p:nvPr/>
        </p:nvSpPr>
        <p:spPr>
          <a:xfrm>
            <a:off x="1691680" y="2985860"/>
            <a:ext cx="1944216" cy="108012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Self-</a:t>
            </a:r>
            <a:r>
              <a:rPr lang="fr-FR" b="1" dirty="0" err="1">
                <a:solidFill>
                  <a:srgbClr val="C00000"/>
                </a:solidFill>
              </a:rPr>
              <a:t>employment</a:t>
            </a:r>
            <a:endParaRPr lang="fr-CH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95BEE-351C-A947-A871-07C0B3BBA50C}"/>
              </a:ext>
            </a:extLst>
          </p:cNvPr>
          <p:cNvSpPr/>
          <p:nvPr/>
        </p:nvSpPr>
        <p:spPr>
          <a:xfrm>
            <a:off x="5004048" y="2985860"/>
            <a:ext cx="1944216" cy="108012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Legal </a:t>
            </a:r>
            <a:r>
              <a:rPr lang="fr-FR" b="1" dirty="0" err="1">
                <a:solidFill>
                  <a:srgbClr val="C00000"/>
                </a:solidFill>
              </a:rPr>
              <a:t>entity</a:t>
            </a:r>
            <a:r>
              <a:rPr lang="fr-FR" b="1" dirty="0">
                <a:solidFill>
                  <a:srgbClr val="C00000"/>
                </a:solidFill>
              </a:rPr>
              <a:t>, i.e. SA or Sàrl</a:t>
            </a:r>
            <a:endParaRPr lang="fr-CH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Evaluation d'une formation : le bonhomme - CREE asbl">
            <a:extLst>
              <a:ext uri="{FF2B5EF4-FFF2-40B4-BE49-F238E27FC236}">
                <a16:creationId xmlns:a16="http://schemas.microsoft.com/office/drawing/2014/main" id="{57A4800A-766C-2CDD-D4D0-DDB9B1625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7844"/>
            <a:ext cx="820118" cy="8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EE789B8-F144-E377-8C9E-CD43D1CCAF49}"/>
              </a:ext>
            </a:extLst>
          </p:cNvPr>
          <p:cNvCxnSpPr/>
          <p:nvPr/>
        </p:nvCxnSpPr>
        <p:spPr>
          <a:xfrm flipH="1">
            <a:off x="2663788" y="2499742"/>
            <a:ext cx="133214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7685D78-7E04-3720-F6FE-7DD7BB694421}"/>
              </a:ext>
            </a:extLst>
          </p:cNvPr>
          <p:cNvCxnSpPr>
            <a:cxnSpLocks/>
          </p:cNvCxnSpPr>
          <p:nvPr/>
        </p:nvCxnSpPr>
        <p:spPr>
          <a:xfrm>
            <a:off x="4827696" y="2479516"/>
            <a:ext cx="118179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61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AC1A18"/>
                </a:solidFill>
                <a:latin typeface="Raleway" panose="020B0003030101060003" pitchFamily="34" charset="0"/>
              </a:rPr>
              <a:t>Be self-</a:t>
            </a:r>
            <a:r>
              <a:rPr lang="fr-FR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employed</a:t>
            </a:r>
            <a:endParaRPr lang="fr-CH" sz="2800" dirty="0">
              <a:solidFill>
                <a:srgbClr val="AC1A18"/>
              </a:solidFill>
              <a:latin typeface="Raleway" panose="020B0003030101060003" pitchFamily="34" charset="0"/>
            </a:endParaRPr>
          </a:p>
          <a:p>
            <a:endParaRPr lang="fr-CH" sz="2800" dirty="0">
              <a:solidFill>
                <a:srgbClr val="AC1A18"/>
              </a:solidFill>
              <a:latin typeface="Raleway" panose="020B00030301010600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9944" y="1047963"/>
            <a:ext cx="81285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Registration in the commercial register : mandatory if turnover &gt; CHF 100,000</a:t>
            </a: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AVS (state pension) : mandatory registration -&gt; to be accepted by the AVS fund. Following cumulative conditions to meet:</a:t>
            </a:r>
          </a:p>
          <a:p>
            <a:endParaRPr lang="en-GB" sz="1400" dirty="0">
              <a:latin typeface="Raleway" panose="020B0003030101060003" pitchFamily="34" charset="0"/>
            </a:endParaRPr>
          </a:p>
          <a:p>
            <a:pPr marL="898525" indent="-314325">
              <a:buAutoNum type="romanUcPeriod"/>
            </a:pPr>
            <a:r>
              <a:rPr lang="en-US" sz="1400" dirty="0">
                <a:latin typeface="Raleway" panose="020B0003030101060003" pitchFamily="34" charset="0"/>
              </a:rPr>
              <a:t>you are self-employed and work under your own name</a:t>
            </a:r>
          </a:p>
          <a:p>
            <a:pPr marL="898525" indent="-314325">
              <a:buAutoNum type="romanUcPeriod"/>
            </a:pPr>
            <a:r>
              <a:rPr lang="en-US" sz="1400" dirty="0">
                <a:latin typeface="Raleway" panose="020B0003030101060003" pitchFamily="34" charset="0"/>
              </a:rPr>
              <a:t>you are not dependent on the instructions of a third party (no employee relationship)</a:t>
            </a:r>
          </a:p>
          <a:p>
            <a:pPr marL="898525" indent="-314325">
              <a:buAutoNum type="romanUcPeriod"/>
            </a:pPr>
            <a:r>
              <a:rPr lang="en-US" sz="1400" dirty="0">
                <a:latin typeface="Raleway" panose="020B0003030101060003" pitchFamily="34" charset="0"/>
              </a:rPr>
              <a:t>you personally assume the economic risk</a:t>
            </a:r>
          </a:p>
          <a:p>
            <a:pPr marL="898525" indent="-314325">
              <a:buAutoNum type="romanUcPeriod"/>
            </a:pPr>
            <a:r>
              <a:rPr lang="en-US" sz="1400" dirty="0">
                <a:latin typeface="Raleway" panose="020B0003030101060003" pitchFamily="34" charset="0"/>
              </a:rPr>
              <a:t>You have at least 3 different clients</a:t>
            </a:r>
          </a:p>
          <a:p>
            <a:pPr marL="742950" lvl="1" indent="-285750">
              <a:buBlip>
                <a:blip r:embed="rId2"/>
              </a:buBlip>
            </a:pPr>
            <a:endParaRPr lang="en-US" sz="1400" dirty="0">
              <a:latin typeface="Raleway" panose="020B0003030101060003" pitchFamily="34" charset="0"/>
            </a:endParaRPr>
          </a:p>
          <a:p>
            <a:pPr lvl="1"/>
            <a:r>
              <a:rPr lang="en-US" sz="1400" dirty="0">
                <a:latin typeface="Raleway" panose="020B0003030101060003" pitchFamily="34" charset="0"/>
                <a:sym typeface="Wingdings" panose="05000000000000000000" pitchFamily="2" charset="2"/>
              </a:rPr>
              <a:t> If these conditions are not met, you can be considered as an employee by the AVS fund</a:t>
            </a: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Keep a record of receipts and expenditures</a:t>
            </a: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Tax and AVS paid on the net income, added to all other income</a:t>
            </a:r>
          </a:p>
        </p:txBody>
      </p:sp>
    </p:spTree>
    <p:extLst>
      <p:ext uri="{BB962C8B-B14F-4D97-AF65-F5344CB8AC3E}">
        <p14:creationId xmlns:p14="http://schemas.microsoft.com/office/powerpoint/2010/main" val="257328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AC1A18"/>
                </a:solidFill>
                <a:latin typeface="Raleway" panose="020B0003030101060003" pitchFamily="34" charset="0"/>
              </a:rPr>
              <a:t>A </a:t>
            </a:r>
            <a:r>
              <a:rPr lang="fr-FR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legal</a:t>
            </a:r>
            <a:r>
              <a:rPr lang="fr-FR" sz="2800" dirty="0">
                <a:solidFill>
                  <a:srgbClr val="AC1A18"/>
                </a:solidFill>
                <a:latin typeface="Raleway" panose="020B0003030101060003" pitchFamily="34" charset="0"/>
              </a:rPr>
              <a:t> </a:t>
            </a:r>
            <a:r>
              <a:rPr lang="fr-FR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entity</a:t>
            </a:r>
            <a:r>
              <a:rPr lang="fr-FR" sz="2800" dirty="0">
                <a:solidFill>
                  <a:srgbClr val="AC1A18"/>
                </a:solidFill>
                <a:latin typeface="Raleway" panose="020B0003030101060003" pitchFamily="34" charset="0"/>
              </a:rPr>
              <a:t> (</a:t>
            </a:r>
            <a:r>
              <a:rPr lang="fr-FR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company</a:t>
            </a:r>
            <a:r>
              <a:rPr lang="fr-FR" sz="2800" dirty="0">
                <a:solidFill>
                  <a:srgbClr val="AC1A18"/>
                </a:solidFill>
                <a:latin typeface="Raleway" panose="020B0003030101060003" pitchFamily="34" charset="0"/>
              </a:rPr>
              <a:t>)</a:t>
            </a:r>
            <a:endParaRPr lang="fr-CH" sz="2800" dirty="0">
              <a:solidFill>
                <a:srgbClr val="AC1A18"/>
              </a:solidFill>
              <a:latin typeface="Raleway" panose="020B0003030101060003" pitchFamily="34" charset="0"/>
            </a:endParaRPr>
          </a:p>
          <a:p>
            <a:endParaRPr lang="fr-CH" sz="2800" dirty="0">
              <a:solidFill>
                <a:srgbClr val="AC1A18"/>
              </a:solidFill>
              <a:latin typeface="Raleway" panose="020B00030301010600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9944" y="1131590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In Switzerland, 2 main types of companies :</a:t>
            </a: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SA (</a:t>
            </a:r>
            <a:r>
              <a:rPr lang="en-GB" sz="1400" dirty="0" err="1">
                <a:latin typeface="Raleway" panose="020B0003030101060003" pitchFamily="34" charset="0"/>
              </a:rPr>
              <a:t>société</a:t>
            </a:r>
            <a:r>
              <a:rPr lang="en-GB" sz="1400" dirty="0">
                <a:latin typeface="Raleway" panose="020B0003030101060003" pitchFamily="34" charset="0"/>
              </a:rPr>
              <a:t> anonyme)</a:t>
            </a:r>
          </a:p>
          <a:p>
            <a:pPr marL="1200150" lvl="2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Share capital of CHF 100,000, obligation to release a minimum of CHF 50,000</a:t>
            </a:r>
          </a:p>
          <a:p>
            <a:pPr marL="1200150" lvl="2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Shareholders are not publicly known</a:t>
            </a:r>
          </a:p>
          <a:p>
            <a:pPr marL="1200150" lvl="2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Board of directors, (be careful if lump sum agreement!)</a:t>
            </a:r>
          </a:p>
          <a:p>
            <a:pPr marL="285750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Sàrl (</a:t>
            </a:r>
            <a:r>
              <a:rPr lang="en-GB" sz="1400" dirty="0" err="1">
                <a:latin typeface="Raleway" panose="020B0003030101060003" pitchFamily="34" charset="0"/>
              </a:rPr>
              <a:t>société</a:t>
            </a:r>
            <a:r>
              <a:rPr lang="en-GB" sz="1400" dirty="0">
                <a:latin typeface="Raleway" panose="020B0003030101060003" pitchFamily="34" charset="0"/>
              </a:rPr>
              <a:t> à </a:t>
            </a:r>
            <a:r>
              <a:rPr lang="en-GB" sz="1400" dirty="0" err="1">
                <a:latin typeface="Raleway" panose="020B0003030101060003" pitchFamily="34" charset="0"/>
              </a:rPr>
              <a:t>responsabilité</a:t>
            </a:r>
            <a:r>
              <a:rPr lang="en-GB" sz="1400" dirty="0">
                <a:latin typeface="Raleway" panose="020B0003030101060003" pitchFamily="34" charset="0"/>
              </a:rPr>
              <a:t> </a:t>
            </a:r>
            <a:r>
              <a:rPr lang="en-GB" sz="1400" dirty="0" err="1">
                <a:latin typeface="Raleway" panose="020B0003030101060003" pitchFamily="34" charset="0"/>
              </a:rPr>
              <a:t>limitée</a:t>
            </a:r>
            <a:r>
              <a:rPr lang="en-GB" sz="1400" dirty="0">
                <a:latin typeface="Raleway" panose="020B0003030101060003" pitchFamily="34" charset="0"/>
              </a:rPr>
              <a:t>)</a:t>
            </a:r>
          </a:p>
          <a:p>
            <a:pPr marL="1200150" lvl="2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Share capital of CHF 20,000, obligation to release the global amount</a:t>
            </a:r>
          </a:p>
          <a:p>
            <a:pPr marL="1200150" lvl="2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Shareholders known to everyone</a:t>
            </a:r>
          </a:p>
          <a:p>
            <a:pPr marL="742950" lvl="1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Main differences :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Amount of share capital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Anonymity of the shareholders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Transfer of shares</a:t>
            </a:r>
          </a:p>
        </p:txBody>
      </p:sp>
    </p:spTree>
    <p:extLst>
      <p:ext uri="{BB962C8B-B14F-4D97-AF65-F5344CB8AC3E}">
        <p14:creationId xmlns:p14="http://schemas.microsoft.com/office/powerpoint/2010/main" val="41387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89702" y="1971585"/>
            <a:ext cx="5364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AC1A18"/>
                </a:solidFill>
                <a:latin typeface="Raleway" panose="020B0003030101060003" pitchFamily="34" charset="0"/>
              </a:rPr>
              <a:t>How to set up a </a:t>
            </a:r>
            <a:r>
              <a:rPr lang="fr-FR" sz="3600" dirty="0" err="1">
                <a:solidFill>
                  <a:srgbClr val="AC1A18"/>
                </a:solidFill>
                <a:latin typeface="Raleway" panose="020B0003030101060003" pitchFamily="34" charset="0"/>
              </a:rPr>
              <a:t>legal</a:t>
            </a:r>
            <a:r>
              <a:rPr lang="fr-FR" sz="3600" dirty="0">
                <a:solidFill>
                  <a:srgbClr val="AC1A18"/>
                </a:solidFill>
                <a:latin typeface="Raleway" panose="020B0003030101060003" pitchFamily="34" charset="0"/>
              </a:rPr>
              <a:t> </a:t>
            </a:r>
            <a:r>
              <a:rPr lang="fr-FR" sz="3600" dirty="0" err="1">
                <a:solidFill>
                  <a:srgbClr val="AC1A18"/>
                </a:solidFill>
                <a:latin typeface="Raleway" panose="020B0003030101060003" pitchFamily="34" charset="0"/>
              </a:rPr>
              <a:t>entity</a:t>
            </a:r>
            <a:r>
              <a:rPr lang="fr-FR" sz="3600" dirty="0">
                <a:solidFill>
                  <a:srgbClr val="AC1A18"/>
                </a:solidFill>
                <a:latin typeface="Raleway" panose="020B0003030101060003" pitchFamily="34" charset="0"/>
              </a:rPr>
              <a:t> (</a:t>
            </a:r>
            <a:r>
              <a:rPr lang="fr-FR" sz="3600" dirty="0" err="1">
                <a:solidFill>
                  <a:srgbClr val="AC1A18"/>
                </a:solidFill>
                <a:latin typeface="Raleway" panose="020B0003030101060003" pitchFamily="34" charset="0"/>
              </a:rPr>
              <a:t>company</a:t>
            </a:r>
            <a:r>
              <a:rPr lang="fr-FR" sz="3600" dirty="0">
                <a:solidFill>
                  <a:srgbClr val="AC1A18"/>
                </a:solidFill>
                <a:latin typeface="Raleway" panose="020B0003030101060003" pitchFamily="34" charset="0"/>
              </a:rPr>
              <a:t>)?</a:t>
            </a:r>
            <a:endParaRPr lang="fr-CH" sz="3600" dirty="0">
              <a:solidFill>
                <a:srgbClr val="AC1A18"/>
              </a:solidFill>
              <a:latin typeface="Raleway" panose="020B0003030101060003" pitchFamily="34" charset="0"/>
            </a:endParaRPr>
          </a:p>
          <a:p>
            <a:endParaRPr lang="fr-CH" sz="3600" dirty="0">
              <a:solidFill>
                <a:srgbClr val="AC1A18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6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Process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9944" y="1187336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Raleway" panose="020B0003030101060003" pitchFamily="34" charset="0"/>
              </a:rPr>
              <a:t>Choose a bank you want to work with and put the amount of the share-capital on a consignment account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latin typeface="Raleway" panose="020B00030301010600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Raleway" panose="020B0003030101060003" pitchFamily="34" charset="0"/>
              </a:rPr>
              <a:t>Choose a notary you want to work with, and give him/her the information regarding your company (costs about CHF 2’000.- to CHF 3’000.-)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Raleway" panose="020B0003030101060003" pitchFamily="34" charset="0"/>
              </a:rPr>
              <a:t>Check the documents sent by the notary and then sign them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latin typeface="Raleway" panose="020B00030301010600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Raleway" panose="020B0003030101060003" pitchFamily="34" charset="0"/>
              </a:rPr>
              <a:t>Company officially registered by the notary, within about 10 days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latin typeface="Raleway" panose="020B00030301010600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Raleway" panose="020B0003030101060003" pitchFamily="34" charset="0"/>
              </a:rPr>
              <a:t>Total of the process : about 1 month if nothing specific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latin typeface="Raleway" panose="020B0003030101060003" pitchFamily="34" charset="0"/>
            </a:endParaRPr>
          </a:p>
          <a:p>
            <a:pPr lvl="2"/>
            <a:endParaRPr lang="en-GB" sz="140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74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AC1A18"/>
                </a:solidFill>
                <a:latin typeface="Raleway" panose="020B0003030101060003" pitchFamily="34" charset="0"/>
              </a:rPr>
              <a:t>The </a:t>
            </a:r>
            <a:r>
              <a:rPr lang="fr-CH" sz="2800" dirty="0" err="1">
                <a:solidFill>
                  <a:srgbClr val="AC1A18"/>
                </a:solidFill>
                <a:latin typeface="Raleway" panose="020B0003030101060003" pitchFamily="34" charset="0"/>
              </a:rPr>
              <a:t>notary</a:t>
            </a:r>
            <a:endParaRPr lang="fr-CH" sz="2800" dirty="0">
              <a:solidFill>
                <a:srgbClr val="AC1A18"/>
              </a:solidFill>
              <a:latin typeface="Raleway" panose="020B00030301010600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9944" y="1187336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Information to send :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Company’s name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Company’s goal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Amount of the share capital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Choice of the bank for the share capital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Face value and number of share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Owners of the company (if many, for what percentage)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For shareholders : owner’s name, address, birthday, civil status, domicile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Director of the company, i.e. the board: who could sign for the company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Head office’s address (postal address)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Auditor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1400" dirty="0">
                <a:latin typeface="Raleway" panose="020B0003030101060003" pitchFamily="34" charset="0"/>
              </a:rPr>
              <a:t>ID and passport photos</a:t>
            </a:r>
          </a:p>
          <a:p>
            <a:pPr marL="0" lvl="1"/>
            <a:endParaRPr lang="en-GB" sz="1400" dirty="0">
              <a:latin typeface="Raleway" panose="020B0003030101060003" pitchFamily="34" charset="0"/>
            </a:endParaRPr>
          </a:p>
          <a:p>
            <a:pPr marL="0" lvl="1"/>
            <a:r>
              <a:rPr lang="en-GB" sz="1400" dirty="0">
                <a:latin typeface="Raleway" panose="020B0003030101060003" pitchFamily="34" charset="0"/>
                <a:sym typeface="Wingdings" panose="05000000000000000000" pitchFamily="2" charset="2"/>
              </a:rPr>
              <a:t></a:t>
            </a:r>
            <a:r>
              <a:rPr lang="en-GB" sz="1400" dirty="0">
                <a:latin typeface="Raleway" panose="020B0003030101060003" pitchFamily="34" charset="0"/>
              </a:rPr>
              <a:t> See next slide…</a:t>
            </a:r>
          </a:p>
          <a:p>
            <a:pPr marL="1200150" lvl="2" indent="-285750">
              <a:buBlip>
                <a:blip r:embed="rId2"/>
              </a:buBlip>
            </a:pPr>
            <a:endParaRPr lang="en-GB" sz="140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2181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SwissTax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mmai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Presentation_SwissTax</Template>
  <TotalTime>1565</TotalTime>
  <Words>1685</Words>
  <Application>Microsoft Office PowerPoint</Application>
  <PresentationFormat>Affichage à l'écran (16:9)</PresentationFormat>
  <Paragraphs>254</Paragraphs>
  <Slides>27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Raleway</vt:lpstr>
      <vt:lpstr>Wingdings</vt:lpstr>
      <vt:lpstr>Presentation_SwissTax</vt:lpstr>
      <vt:lpstr>Sommaire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Martin</dc:creator>
  <cp:lastModifiedBy>Louis Tornay</cp:lastModifiedBy>
  <cp:revision>88</cp:revision>
  <cp:lastPrinted>2022-11-16T05:37:00Z</cp:lastPrinted>
  <dcterms:created xsi:type="dcterms:W3CDTF">2014-12-11T10:33:02Z</dcterms:created>
  <dcterms:modified xsi:type="dcterms:W3CDTF">2023-01-18T10:57:26Z</dcterms:modified>
</cp:coreProperties>
</file>